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2" r:id="rId5"/>
  </p:sldMasterIdLst>
  <p:notesMasterIdLst>
    <p:notesMasterId r:id="rId48"/>
  </p:notesMasterIdLst>
  <p:handoutMasterIdLst>
    <p:handoutMasterId r:id="rId49"/>
  </p:handoutMasterIdLst>
  <p:sldIdLst>
    <p:sldId id="256" r:id="rId6"/>
    <p:sldId id="323" r:id="rId7"/>
    <p:sldId id="321" r:id="rId8"/>
    <p:sldId id="320" r:id="rId9"/>
    <p:sldId id="297" r:id="rId10"/>
    <p:sldId id="299" r:id="rId11"/>
    <p:sldId id="298" r:id="rId12"/>
    <p:sldId id="327" r:id="rId13"/>
    <p:sldId id="329" r:id="rId14"/>
    <p:sldId id="330" r:id="rId15"/>
    <p:sldId id="328" r:id="rId16"/>
    <p:sldId id="300" r:id="rId17"/>
    <p:sldId id="301" r:id="rId18"/>
    <p:sldId id="305" r:id="rId19"/>
    <p:sldId id="302" r:id="rId20"/>
    <p:sldId id="303" r:id="rId21"/>
    <p:sldId id="304" r:id="rId22"/>
    <p:sldId id="306" r:id="rId23"/>
    <p:sldId id="307" r:id="rId24"/>
    <p:sldId id="343" r:id="rId25"/>
    <p:sldId id="331" r:id="rId26"/>
    <p:sldId id="310" r:id="rId27"/>
    <p:sldId id="341" r:id="rId28"/>
    <p:sldId id="342" r:id="rId29"/>
    <p:sldId id="313" r:id="rId30"/>
    <p:sldId id="344" r:id="rId31"/>
    <p:sldId id="311" r:id="rId32"/>
    <p:sldId id="312" r:id="rId33"/>
    <p:sldId id="338" r:id="rId34"/>
    <p:sldId id="339" r:id="rId35"/>
    <p:sldId id="337" r:id="rId36"/>
    <p:sldId id="340" r:id="rId37"/>
    <p:sldId id="319" r:id="rId38"/>
    <p:sldId id="309" r:id="rId39"/>
    <p:sldId id="350" r:id="rId40"/>
    <p:sldId id="333" r:id="rId41"/>
    <p:sldId id="334" r:id="rId42"/>
    <p:sldId id="336" r:id="rId43"/>
    <p:sldId id="332" r:id="rId44"/>
    <p:sldId id="293" r:id="rId45"/>
    <p:sldId id="294" r:id="rId46"/>
    <p:sldId id="296"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id="{B9BCB9FB-41D6-4346-874E-444D3F4827AA}">
          <p14:sldIdLst>
            <p14:sldId id="256"/>
            <p14:sldId id="323"/>
            <p14:sldId id="321"/>
          </p14:sldIdLst>
        </p14:section>
        <p14:section name="Part 1: The Basics" id="{3988E611-B749-42D0-AC44-4029C6F75FED}">
          <p14:sldIdLst>
            <p14:sldId id="320"/>
            <p14:sldId id="297"/>
            <p14:sldId id="299"/>
            <p14:sldId id="298"/>
            <p14:sldId id="327"/>
            <p14:sldId id="329"/>
            <p14:sldId id="330"/>
            <p14:sldId id="328"/>
            <p14:sldId id="300"/>
            <p14:sldId id="301"/>
            <p14:sldId id="305"/>
            <p14:sldId id="302"/>
            <p14:sldId id="303"/>
            <p14:sldId id="304"/>
            <p14:sldId id="306"/>
            <p14:sldId id="307"/>
            <p14:sldId id="343"/>
            <p14:sldId id="331"/>
            <p14:sldId id="310"/>
            <p14:sldId id="341"/>
            <p14:sldId id="342"/>
            <p14:sldId id="313"/>
            <p14:sldId id="344"/>
            <p14:sldId id="311"/>
            <p14:sldId id="312"/>
            <p14:sldId id="338"/>
            <p14:sldId id="339"/>
            <p14:sldId id="337"/>
            <p14:sldId id="340"/>
          </p14:sldIdLst>
        </p14:section>
        <p14:section name="Part 2: Collaboration &amp; Facilitation" id="{09C568E7-0ABF-4ED2-9D2F-5104A50F7222}">
          <p14:sldIdLst>
            <p14:sldId id="319"/>
            <p14:sldId id="309"/>
            <p14:sldId id="350"/>
            <p14:sldId id="333"/>
            <p14:sldId id="334"/>
            <p14:sldId id="336"/>
            <p14:sldId id="332"/>
          </p14:sldIdLst>
        </p14:section>
        <p14:section name="References" id="{9C3E14A7-DB3F-4C94-8F21-8D1D1CFC1573}">
          <p14:sldIdLst>
            <p14:sldId id="293"/>
          </p14:sldIdLst>
        </p14:section>
        <p14:section name="Contact, Creative Commons" id="{70B8A963-F740-4F68-BB0B-9084DA95245F}">
          <p14:sldIdLst>
            <p14:sldId id="294"/>
            <p14:sldId id="29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oson, Kate" initials="NK" lastIdx="8" clrIdx="0"/>
  <p:cmAuthor id="2" name="Hirschmann, Kristin" initials="HK" lastIdx="2"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4C97"/>
    <a:srgbClr val="393839"/>
    <a:srgbClr val="47C3D3"/>
    <a:srgbClr val="E0F2F4"/>
    <a:srgbClr val="FFF7EC"/>
    <a:srgbClr val="FDB913"/>
    <a:srgbClr val="94795D"/>
    <a:srgbClr val="AA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D6F6EC-6AAD-4CFE-B002-8B9D847DB5A7}" v="54" dt="2020-08-25T22:34:38.0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2" autoAdjust="0"/>
    <p:restoredTop sz="65890" autoAdjust="0"/>
  </p:normalViewPr>
  <p:slideViewPr>
    <p:cSldViewPr snapToGrid="0">
      <p:cViewPr varScale="1">
        <p:scale>
          <a:sx n="68" d="100"/>
          <a:sy n="68" d="100"/>
        </p:scale>
        <p:origin x="1866" y="66"/>
      </p:cViewPr>
      <p:guideLst>
        <p:guide orient="horz" pos="2160"/>
        <p:guide pos="3840"/>
      </p:guideLst>
    </p:cSldViewPr>
  </p:slideViewPr>
  <p:outlineViewPr>
    <p:cViewPr>
      <p:scale>
        <a:sx n="33" d="100"/>
        <a:sy n="33" d="100"/>
      </p:scale>
      <p:origin x="0" y="-19794"/>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0" d="100"/>
          <a:sy n="80" d="100"/>
        </p:scale>
        <p:origin x="3156"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commentAuthors" Target="commentAuthors.xml"/><Relationship Id="rId55" Type="http://schemas.microsoft.com/office/2016/11/relationships/changesInfo" Target="changesInfos/changesInfo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notesMaster" Target="notesMasters/notesMaster1.xml"/><Relationship Id="rId56" Type="http://schemas.microsoft.com/office/2015/10/relationships/revisionInfo" Target="revisionInfo.xml"/><Relationship Id="rId8" Type="http://schemas.openxmlformats.org/officeDocument/2006/relationships/slide" Target="slides/slide3.xml"/><Relationship Id="rId51"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pherd, Jay" userId="df5e62e7-901c-4a45-ba46-b727b414c81c" providerId="ADAL" clId="{A3D6F6EC-6AAD-4CFE-B002-8B9D847DB5A7}"/>
    <pc:docChg chg="undo redo custSel addSld delSld modSld modMainMaster modSection">
      <pc:chgData name="Shepherd, Jay" userId="df5e62e7-901c-4a45-ba46-b727b414c81c" providerId="ADAL" clId="{A3D6F6EC-6AAD-4CFE-B002-8B9D847DB5A7}" dt="2020-08-26T15:42:36.071" v="242" actId="2"/>
      <pc:docMkLst>
        <pc:docMk/>
      </pc:docMkLst>
      <pc:sldChg chg="delSp modSp">
        <pc:chgData name="Shepherd, Jay" userId="df5e62e7-901c-4a45-ba46-b727b414c81c" providerId="ADAL" clId="{A3D6F6EC-6AAD-4CFE-B002-8B9D847DB5A7}" dt="2020-08-25T22:26:29.720" v="93" actId="478"/>
        <pc:sldMkLst>
          <pc:docMk/>
          <pc:sldMk cId="652980697" sldId="256"/>
        </pc:sldMkLst>
        <pc:spChg chg="mod">
          <ac:chgData name="Shepherd, Jay" userId="df5e62e7-901c-4a45-ba46-b727b414c81c" providerId="ADAL" clId="{A3D6F6EC-6AAD-4CFE-B002-8B9D847DB5A7}" dt="2020-08-25T22:26:08.852" v="92" actId="27636"/>
          <ac:spMkLst>
            <pc:docMk/>
            <pc:sldMk cId="652980697" sldId="256"/>
            <ac:spMk id="3" creationId="{00000000-0000-0000-0000-000000000000}"/>
          </ac:spMkLst>
        </pc:spChg>
        <pc:spChg chg="del">
          <ac:chgData name="Shepherd, Jay" userId="df5e62e7-901c-4a45-ba46-b727b414c81c" providerId="ADAL" clId="{A3D6F6EC-6AAD-4CFE-B002-8B9D847DB5A7}" dt="2020-08-25T22:26:29.720" v="93" actId="478"/>
          <ac:spMkLst>
            <pc:docMk/>
            <pc:sldMk cId="652980697" sldId="256"/>
            <ac:spMk id="7" creationId="{00000000-0000-0000-0000-000000000000}"/>
          </ac:spMkLst>
        </pc:spChg>
      </pc:sldChg>
      <pc:sldChg chg="modSp">
        <pc:chgData name="Shepherd, Jay" userId="df5e62e7-901c-4a45-ba46-b727b414c81c" providerId="ADAL" clId="{A3D6F6EC-6AAD-4CFE-B002-8B9D847DB5A7}" dt="2020-08-26T15:42:36.071" v="242" actId="2"/>
        <pc:sldMkLst>
          <pc:docMk/>
          <pc:sldMk cId="1834308524" sldId="293"/>
        </pc:sldMkLst>
        <pc:spChg chg="mod">
          <ac:chgData name="Shepherd, Jay" userId="df5e62e7-901c-4a45-ba46-b727b414c81c" providerId="ADAL" clId="{A3D6F6EC-6AAD-4CFE-B002-8B9D847DB5A7}" dt="2020-08-26T15:42:36.071" v="242" actId="2"/>
          <ac:spMkLst>
            <pc:docMk/>
            <pc:sldMk cId="1834308524" sldId="293"/>
            <ac:spMk id="3" creationId="{00000000-0000-0000-0000-000000000000}"/>
          </ac:spMkLst>
        </pc:spChg>
      </pc:sldChg>
      <pc:sldChg chg="modSp modNotesTx">
        <pc:chgData name="Shepherd, Jay" userId="df5e62e7-901c-4a45-ba46-b727b414c81c" providerId="ADAL" clId="{A3D6F6EC-6AAD-4CFE-B002-8B9D847DB5A7}" dt="2020-08-25T22:38:42.545" v="231" actId="20577"/>
        <pc:sldMkLst>
          <pc:docMk/>
          <pc:sldMk cId="3374035019" sldId="294"/>
        </pc:sldMkLst>
        <pc:spChg chg="mod">
          <ac:chgData name="Shepherd, Jay" userId="df5e62e7-901c-4a45-ba46-b727b414c81c" providerId="ADAL" clId="{A3D6F6EC-6AAD-4CFE-B002-8B9D847DB5A7}" dt="2020-08-25T22:30:20.471" v="148" actId="6549"/>
          <ac:spMkLst>
            <pc:docMk/>
            <pc:sldMk cId="3374035019" sldId="294"/>
            <ac:spMk id="3" creationId="{00000000-0000-0000-0000-000000000000}"/>
          </ac:spMkLst>
        </pc:spChg>
      </pc:sldChg>
      <pc:sldChg chg="delSp">
        <pc:chgData name="Shepherd, Jay" userId="df5e62e7-901c-4a45-ba46-b727b414c81c" providerId="ADAL" clId="{A3D6F6EC-6AAD-4CFE-B002-8B9D847DB5A7}" dt="2020-08-25T22:26:40.256" v="96" actId="478"/>
        <pc:sldMkLst>
          <pc:docMk/>
          <pc:sldMk cId="3955544563" sldId="297"/>
        </pc:sldMkLst>
        <pc:spChg chg="del">
          <ac:chgData name="Shepherd, Jay" userId="df5e62e7-901c-4a45-ba46-b727b414c81c" providerId="ADAL" clId="{A3D6F6EC-6AAD-4CFE-B002-8B9D847DB5A7}" dt="2020-08-25T22:26:40.256" v="96" actId="478"/>
          <ac:spMkLst>
            <pc:docMk/>
            <pc:sldMk cId="3955544563" sldId="297"/>
            <ac:spMk id="4" creationId="{00000000-0000-0000-0000-000000000000}"/>
          </ac:spMkLst>
        </pc:spChg>
      </pc:sldChg>
      <pc:sldChg chg="delSp">
        <pc:chgData name="Shepherd, Jay" userId="df5e62e7-901c-4a45-ba46-b727b414c81c" providerId="ADAL" clId="{A3D6F6EC-6AAD-4CFE-B002-8B9D847DB5A7}" dt="2020-08-25T22:26:45.727" v="98" actId="478"/>
        <pc:sldMkLst>
          <pc:docMk/>
          <pc:sldMk cId="290488333" sldId="298"/>
        </pc:sldMkLst>
        <pc:spChg chg="del">
          <ac:chgData name="Shepherd, Jay" userId="df5e62e7-901c-4a45-ba46-b727b414c81c" providerId="ADAL" clId="{A3D6F6EC-6AAD-4CFE-B002-8B9D847DB5A7}" dt="2020-08-25T22:26:45.727" v="98" actId="478"/>
          <ac:spMkLst>
            <pc:docMk/>
            <pc:sldMk cId="290488333" sldId="298"/>
            <ac:spMk id="4" creationId="{00000000-0000-0000-0000-000000000000}"/>
          </ac:spMkLst>
        </pc:spChg>
      </pc:sldChg>
      <pc:sldChg chg="delSp">
        <pc:chgData name="Shepherd, Jay" userId="df5e62e7-901c-4a45-ba46-b727b414c81c" providerId="ADAL" clId="{A3D6F6EC-6AAD-4CFE-B002-8B9D847DB5A7}" dt="2020-08-25T22:26:43.624" v="97" actId="478"/>
        <pc:sldMkLst>
          <pc:docMk/>
          <pc:sldMk cId="1991989417" sldId="299"/>
        </pc:sldMkLst>
        <pc:spChg chg="del">
          <ac:chgData name="Shepherd, Jay" userId="df5e62e7-901c-4a45-ba46-b727b414c81c" providerId="ADAL" clId="{A3D6F6EC-6AAD-4CFE-B002-8B9D847DB5A7}" dt="2020-08-25T22:26:43.624" v="97" actId="478"/>
          <ac:spMkLst>
            <pc:docMk/>
            <pc:sldMk cId="1991989417" sldId="299"/>
            <ac:spMk id="4" creationId="{00000000-0000-0000-0000-000000000000}"/>
          </ac:spMkLst>
        </pc:spChg>
      </pc:sldChg>
      <pc:sldChg chg="delSp">
        <pc:chgData name="Shepherd, Jay" userId="df5e62e7-901c-4a45-ba46-b727b414c81c" providerId="ADAL" clId="{A3D6F6EC-6AAD-4CFE-B002-8B9D847DB5A7}" dt="2020-08-25T22:26:58.174" v="103" actId="478"/>
        <pc:sldMkLst>
          <pc:docMk/>
          <pc:sldMk cId="2169628544" sldId="300"/>
        </pc:sldMkLst>
        <pc:spChg chg="del">
          <ac:chgData name="Shepherd, Jay" userId="df5e62e7-901c-4a45-ba46-b727b414c81c" providerId="ADAL" clId="{A3D6F6EC-6AAD-4CFE-B002-8B9D847DB5A7}" dt="2020-08-25T22:26:58.174" v="103" actId="478"/>
          <ac:spMkLst>
            <pc:docMk/>
            <pc:sldMk cId="2169628544" sldId="300"/>
            <ac:spMk id="4" creationId="{00000000-0000-0000-0000-000000000000}"/>
          </ac:spMkLst>
        </pc:spChg>
      </pc:sldChg>
      <pc:sldChg chg="delSp">
        <pc:chgData name="Shepherd, Jay" userId="df5e62e7-901c-4a45-ba46-b727b414c81c" providerId="ADAL" clId="{A3D6F6EC-6AAD-4CFE-B002-8B9D847DB5A7}" dt="2020-08-25T22:27:00.305" v="104" actId="478"/>
        <pc:sldMkLst>
          <pc:docMk/>
          <pc:sldMk cId="4069048241" sldId="301"/>
        </pc:sldMkLst>
        <pc:spChg chg="del">
          <ac:chgData name="Shepherd, Jay" userId="df5e62e7-901c-4a45-ba46-b727b414c81c" providerId="ADAL" clId="{A3D6F6EC-6AAD-4CFE-B002-8B9D847DB5A7}" dt="2020-08-25T22:27:00.305" v="104" actId="478"/>
          <ac:spMkLst>
            <pc:docMk/>
            <pc:sldMk cId="4069048241" sldId="301"/>
            <ac:spMk id="4" creationId="{00000000-0000-0000-0000-000000000000}"/>
          </ac:spMkLst>
        </pc:spChg>
      </pc:sldChg>
      <pc:sldChg chg="delSp">
        <pc:chgData name="Shepherd, Jay" userId="df5e62e7-901c-4a45-ba46-b727b414c81c" providerId="ADAL" clId="{A3D6F6EC-6AAD-4CFE-B002-8B9D847DB5A7}" dt="2020-08-25T22:27:05.433" v="106" actId="478"/>
        <pc:sldMkLst>
          <pc:docMk/>
          <pc:sldMk cId="4241271022" sldId="302"/>
        </pc:sldMkLst>
        <pc:spChg chg="del">
          <ac:chgData name="Shepherd, Jay" userId="df5e62e7-901c-4a45-ba46-b727b414c81c" providerId="ADAL" clId="{A3D6F6EC-6AAD-4CFE-B002-8B9D847DB5A7}" dt="2020-08-25T22:27:05.433" v="106" actId="478"/>
          <ac:spMkLst>
            <pc:docMk/>
            <pc:sldMk cId="4241271022" sldId="302"/>
            <ac:spMk id="4" creationId="{00000000-0000-0000-0000-000000000000}"/>
          </ac:spMkLst>
        </pc:spChg>
      </pc:sldChg>
      <pc:sldChg chg="delSp modSp">
        <pc:chgData name="Shepherd, Jay" userId="df5e62e7-901c-4a45-ba46-b727b414c81c" providerId="ADAL" clId="{A3D6F6EC-6AAD-4CFE-B002-8B9D847DB5A7}" dt="2020-08-25T22:41:48.208" v="233" actId="20577"/>
        <pc:sldMkLst>
          <pc:docMk/>
          <pc:sldMk cId="1815122046" sldId="303"/>
        </pc:sldMkLst>
        <pc:spChg chg="mod">
          <ac:chgData name="Shepherd, Jay" userId="df5e62e7-901c-4a45-ba46-b727b414c81c" providerId="ADAL" clId="{A3D6F6EC-6AAD-4CFE-B002-8B9D847DB5A7}" dt="2020-08-25T22:41:48.208" v="233" actId="20577"/>
          <ac:spMkLst>
            <pc:docMk/>
            <pc:sldMk cId="1815122046" sldId="303"/>
            <ac:spMk id="3" creationId="{00000000-0000-0000-0000-000000000000}"/>
          </ac:spMkLst>
        </pc:spChg>
        <pc:spChg chg="del">
          <ac:chgData name="Shepherd, Jay" userId="df5e62e7-901c-4a45-ba46-b727b414c81c" providerId="ADAL" clId="{A3D6F6EC-6AAD-4CFE-B002-8B9D847DB5A7}" dt="2020-08-25T22:27:07.367" v="107" actId="478"/>
          <ac:spMkLst>
            <pc:docMk/>
            <pc:sldMk cId="1815122046" sldId="303"/>
            <ac:spMk id="4" creationId="{00000000-0000-0000-0000-000000000000}"/>
          </ac:spMkLst>
        </pc:spChg>
      </pc:sldChg>
      <pc:sldChg chg="delSp">
        <pc:chgData name="Shepherd, Jay" userId="df5e62e7-901c-4a45-ba46-b727b414c81c" providerId="ADAL" clId="{A3D6F6EC-6AAD-4CFE-B002-8B9D847DB5A7}" dt="2020-08-25T22:27:09.582" v="108" actId="478"/>
        <pc:sldMkLst>
          <pc:docMk/>
          <pc:sldMk cId="615988434" sldId="304"/>
        </pc:sldMkLst>
        <pc:spChg chg="del">
          <ac:chgData name="Shepherd, Jay" userId="df5e62e7-901c-4a45-ba46-b727b414c81c" providerId="ADAL" clId="{A3D6F6EC-6AAD-4CFE-B002-8B9D847DB5A7}" dt="2020-08-25T22:27:09.582" v="108" actId="478"/>
          <ac:spMkLst>
            <pc:docMk/>
            <pc:sldMk cId="615988434" sldId="304"/>
            <ac:spMk id="4" creationId="{00000000-0000-0000-0000-000000000000}"/>
          </ac:spMkLst>
        </pc:spChg>
      </pc:sldChg>
      <pc:sldChg chg="delSp">
        <pc:chgData name="Shepherd, Jay" userId="df5e62e7-901c-4a45-ba46-b727b414c81c" providerId="ADAL" clId="{A3D6F6EC-6AAD-4CFE-B002-8B9D847DB5A7}" dt="2020-08-25T22:27:02.398" v="105" actId="478"/>
        <pc:sldMkLst>
          <pc:docMk/>
          <pc:sldMk cId="2643324356" sldId="305"/>
        </pc:sldMkLst>
        <pc:spChg chg="del">
          <ac:chgData name="Shepherd, Jay" userId="df5e62e7-901c-4a45-ba46-b727b414c81c" providerId="ADAL" clId="{A3D6F6EC-6AAD-4CFE-B002-8B9D847DB5A7}" dt="2020-08-25T22:27:02.398" v="105" actId="478"/>
          <ac:spMkLst>
            <pc:docMk/>
            <pc:sldMk cId="2643324356" sldId="305"/>
            <ac:spMk id="4" creationId="{00000000-0000-0000-0000-000000000000}"/>
          </ac:spMkLst>
        </pc:spChg>
      </pc:sldChg>
      <pc:sldChg chg="delSp">
        <pc:chgData name="Shepherd, Jay" userId="df5e62e7-901c-4a45-ba46-b727b414c81c" providerId="ADAL" clId="{A3D6F6EC-6AAD-4CFE-B002-8B9D847DB5A7}" dt="2020-08-25T22:27:12.226" v="109" actId="478"/>
        <pc:sldMkLst>
          <pc:docMk/>
          <pc:sldMk cId="933734605" sldId="306"/>
        </pc:sldMkLst>
        <pc:spChg chg="del">
          <ac:chgData name="Shepherd, Jay" userId="df5e62e7-901c-4a45-ba46-b727b414c81c" providerId="ADAL" clId="{A3D6F6EC-6AAD-4CFE-B002-8B9D847DB5A7}" dt="2020-08-25T22:27:12.226" v="109" actId="478"/>
          <ac:spMkLst>
            <pc:docMk/>
            <pc:sldMk cId="933734605" sldId="306"/>
            <ac:spMk id="4" creationId="{00000000-0000-0000-0000-000000000000}"/>
          </ac:spMkLst>
        </pc:spChg>
      </pc:sldChg>
      <pc:sldChg chg="delSp modSp">
        <pc:chgData name="Shepherd, Jay" userId="df5e62e7-901c-4a45-ba46-b727b414c81c" providerId="ADAL" clId="{A3D6F6EC-6AAD-4CFE-B002-8B9D847DB5A7}" dt="2020-08-25T22:42:09.315" v="239" actId="20577"/>
        <pc:sldMkLst>
          <pc:docMk/>
          <pc:sldMk cId="1740826671" sldId="307"/>
        </pc:sldMkLst>
        <pc:spChg chg="mod">
          <ac:chgData name="Shepherd, Jay" userId="df5e62e7-901c-4a45-ba46-b727b414c81c" providerId="ADAL" clId="{A3D6F6EC-6AAD-4CFE-B002-8B9D847DB5A7}" dt="2020-08-25T22:42:09.315" v="239" actId="20577"/>
          <ac:spMkLst>
            <pc:docMk/>
            <pc:sldMk cId="1740826671" sldId="307"/>
            <ac:spMk id="3" creationId="{00000000-0000-0000-0000-000000000000}"/>
          </ac:spMkLst>
        </pc:spChg>
        <pc:spChg chg="del">
          <ac:chgData name="Shepherd, Jay" userId="df5e62e7-901c-4a45-ba46-b727b414c81c" providerId="ADAL" clId="{A3D6F6EC-6AAD-4CFE-B002-8B9D847DB5A7}" dt="2020-08-25T22:27:15.532" v="110" actId="478"/>
          <ac:spMkLst>
            <pc:docMk/>
            <pc:sldMk cId="1740826671" sldId="307"/>
            <ac:spMk id="4" creationId="{00000000-0000-0000-0000-000000000000}"/>
          </ac:spMkLst>
        </pc:spChg>
      </pc:sldChg>
      <pc:sldChg chg="delSp">
        <pc:chgData name="Shepherd, Jay" userId="df5e62e7-901c-4a45-ba46-b727b414c81c" providerId="ADAL" clId="{A3D6F6EC-6AAD-4CFE-B002-8B9D847DB5A7}" dt="2020-08-25T22:29:59.147" v="142" actId="478"/>
        <pc:sldMkLst>
          <pc:docMk/>
          <pc:sldMk cId="3774392289" sldId="309"/>
        </pc:sldMkLst>
        <pc:spChg chg="del">
          <ac:chgData name="Shepherd, Jay" userId="df5e62e7-901c-4a45-ba46-b727b414c81c" providerId="ADAL" clId="{A3D6F6EC-6AAD-4CFE-B002-8B9D847DB5A7}" dt="2020-08-25T22:29:59.147" v="142" actId="478"/>
          <ac:spMkLst>
            <pc:docMk/>
            <pc:sldMk cId="3774392289" sldId="309"/>
            <ac:spMk id="4" creationId="{00000000-0000-0000-0000-000000000000}"/>
          </ac:spMkLst>
        </pc:spChg>
      </pc:sldChg>
      <pc:sldChg chg="delSp">
        <pc:chgData name="Shepherd, Jay" userId="df5e62e7-901c-4a45-ba46-b727b414c81c" providerId="ADAL" clId="{A3D6F6EC-6AAD-4CFE-B002-8B9D847DB5A7}" dt="2020-08-25T22:27:23.550" v="113" actId="478"/>
        <pc:sldMkLst>
          <pc:docMk/>
          <pc:sldMk cId="3261278469" sldId="310"/>
        </pc:sldMkLst>
        <pc:spChg chg="del">
          <ac:chgData name="Shepherd, Jay" userId="df5e62e7-901c-4a45-ba46-b727b414c81c" providerId="ADAL" clId="{A3D6F6EC-6AAD-4CFE-B002-8B9D847DB5A7}" dt="2020-08-25T22:27:23.550" v="113" actId="478"/>
          <ac:spMkLst>
            <pc:docMk/>
            <pc:sldMk cId="3261278469" sldId="310"/>
            <ac:spMk id="4" creationId="{00000000-0000-0000-0000-000000000000}"/>
          </ac:spMkLst>
        </pc:spChg>
      </pc:sldChg>
      <pc:sldChg chg="delSp modSp">
        <pc:chgData name="Shepherd, Jay" userId="df5e62e7-901c-4a45-ba46-b727b414c81c" providerId="ADAL" clId="{A3D6F6EC-6AAD-4CFE-B002-8B9D847DB5A7}" dt="2020-08-25T22:29:37.956" v="136" actId="478"/>
        <pc:sldMkLst>
          <pc:docMk/>
          <pc:sldMk cId="1845261144" sldId="311"/>
        </pc:sldMkLst>
        <pc:spChg chg="del mod">
          <ac:chgData name="Shepherd, Jay" userId="df5e62e7-901c-4a45-ba46-b727b414c81c" providerId="ADAL" clId="{A3D6F6EC-6AAD-4CFE-B002-8B9D847DB5A7}" dt="2020-08-25T22:29:37.956" v="136" actId="478"/>
          <ac:spMkLst>
            <pc:docMk/>
            <pc:sldMk cId="1845261144" sldId="311"/>
            <ac:spMk id="4" creationId="{00000000-0000-0000-0000-000000000000}"/>
          </ac:spMkLst>
        </pc:spChg>
      </pc:sldChg>
      <pc:sldChg chg="delSp modSp">
        <pc:chgData name="Shepherd, Jay" userId="df5e62e7-901c-4a45-ba46-b727b414c81c" providerId="ADAL" clId="{A3D6F6EC-6AAD-4CFE-B002-8B9D847DB5A7}" dt="2020-08-25T22:29:42.539" v="138" actId="478"/>
        <pc:sldMkLst>
          <pc:docMk/>
          <pc:sldMk cId="73333460" sldId="312"/>
        </pc:sldMkLst>
        <pc:spChg chg="del mod">
          <ac:chgData name="Shepherd, Jay" userId="df5e62e7-901c-4a45-ba46-b727b414c81c" providerId="ADAL" clId="{A3D6F6EC-6AAD-4CFE-B002-8B9D847DB5A7}" dt="2020-08-25T22:29:42.539" v="138" actId="478"/>
          <ac:spMkLst>
            <pc:docMk/>
            <pc:sldMk cId="73333460" sldId="312"/>
            <ac:spMk id="4" creationId="{00000000-0000-0000-0000-000000000000}"/>
          </ac:spMkLst>
        </pc:spChg>
        <pc:spChg chg="mod">
          <ac:chgData name="Shepherd, Jay" userId="df5e62e7-901c-4a45-ba46-b727b414c81c" providerId="ADAL" clId="{A3D6F6EC-6AAD-4CFE-B002-8B9D847DB5A7}" dt="2020-08-25T22:24:32.642" v="71" actId="962"/>
          <ac:spMkLst>
            <pc:docMk/>
            <pc:sldMk cId="73333460" sldId="312"/>
            <ac:spMk id="9" creationId="{00000000-0000-0000-0000-000000000000}"/>
          </ac:spMkLst>
        </pc:spChg>
      </pc:sldChg>
      <pc:sldChg chg="delSp">
        <pc:chgData name="Shepherd, Jay" userId="df5e62e7-901c-4a45-ba46-b727b414c81c" providerId="ADAL" clId="{A3D6F6EC-6AAD-4CFE-B002-8B9D847DB5A7}" dt="2020-08-25T22:27:32.797" v="116" actId="478"/>
        <pc:sldMkLst>
          <pc:docMk/>
          <pc:sldMk cId="1087896965" sldId="313"/>
        </pc:sldMkLst>
        <pc:spChg chg="del">
          <ac:chgData name="Shepherd, Jay" userId="df5e62e7-901c-4a45-ba46-b727b414c81c" providerId="ADAL" clId="{A3D6F6EC-6AAD-4CFE-B002-8B9D847DB5A7}" dt="2020-08-25T22:27:32.797" v="116" actId="478"/>
          <ac:spMkLst>
            <pc:docMk/>
            <pc:sldMk cId="1087896965" sldId="313"/>
            <ac:spMk id="4" creationId="{00000000-0000-0000-0000-000000000000}"/>
          </ac:spMkLst>
        </pc:spChg>
      </pc:sldChg>
      <pc:sldChg chg="addSp delSp modSp">
        <pc:chgData name="Shepherd, Jay" userId="df5e62e7-901c-4a45-ba46-b727b414c81c" providerId="ADAL" clId="{A3D6F6EC-6AAD-4CFE-B002-8B9D847DB5A7}" dt="2020-08-25T22:28:11.104" v="119" actId="478"/>
        <pc:sldMkLst>
          <pc:docMk/>
          <pc:sldMk cId="1141404917" sldId="319"/>
        </pc:sldMkLst>
        <pc:spChg chg="add mod">
          <ac:chgData name="Shepherd, Jay" userId="df5e62e7-901c-4a45-ba46-b727b414c81c" providerId="ADAL" clId="{A3D6F6EC-6AAD-4CFE-B002-8B9D847DB5A7}" dt="2020-08-25T22:21:33.329" v="43" actId="255"/>
          <ac:spMkLst>
            <pc:docMk/>
            <pc:sldMk cId="1141404917" sldId="319"/>
            <ac:spMk id="2" creationId="{F81AA199-E7CE-494F-9A13-29EF42D2B661}"/>
          </ac:spMkLst>
        </pc:spChg>
        <pc:spChg chg="del mod">
          <ac:chgData name="Shepherd, Jay" userId="df5e62e7-901c-4a45-ba46-b727b414c81c" providerId="ADAL" clId="{A3D6F6EC-6AAD-4CFE-B002-8B9D847DB5A7}" dt="2020-08-25T22:21:29.203" v="42" actId="478"/>
          <ac:spMkLst>
            <pc:docMk/>
            <pc:sldMk cId="1141404917" sldId="319"/>
            <ac:spMk id="3" creationId="{00000000-0000-0000-0000-000000000000}"/>
          </ac:spMkLst>
        </pc:spChg>
        <pc:spChg chg="del">
          <ac:chgData name="Shepherd, Jay" userId="df5e62e7-901c-4a45-ba46-b727b414c81c" providerId="ADAL" clId="{A3D6F6EC-6AAD-4CFE-B002-8B9D847DB5A7}" dt="2020-08-25T22:28:11.104" v="119" actId="478"/>
          <ac:spMkLst>
            <pc:docMk/>
            <pc:sldMk cId="1141404917" sldId="319"/>
            <ac:spMk id="4" creationId="{00000000-0000-0000-0000-000000000000}"/>
          </ac:spMkLst>
        </pc:spChg>
        <pc:spChg chg="add mod">
          <ac:chgData name="Shepherd, Jay" userId="df5e62e7-901c-4a45-ba46-b727b414c81c" providerId="ADAL" clId="{A3D6F6EC-6AAD-4CFE-B002-8B9D847DB5A7}" dt="2020-08-25T22:21:45.419" v="44"/>
          <ac:spMkLst>
            <pc:docMk/>
            <pc:sldMk cId="1141404917" sldId="319"/>
            <ac:spMk id="6" creationId="{FABAC07C-2338-4A1D-8927-F2764924329A}"/>
          </ac:spMkLst>
        </pc:spChg>
      </pc:sldChg>
      <pc:sldChg chg="addSp delSp modSp">
        <pc:chgData name="Shepherd, Jay" userId="df5e62e7-901c-4a45-ba46-b727b414c81c" providerId="ADAL" clId="{A3D6F6EC-6AAD-4CFE-B002-8B9D847DB5A7}" dt="2020-08-25T22:26:37.655" v="95" actId="478"/>
        <pc:sldMkLst>
          <pc:docMk/>
          <pc:sldMk cId="3258356763" sldId="320"/>
        </pc:sldMkLst>
        <pc:spChg chg="add mod">
          <ac:chgData name="Shepherd, Jay" userId="df5e62e7-901c-4a45-ba46-b727b414c81c" providerId="ADAL" clId="{A3D6F6EC-6AAD-4CFE-B002-8B9D847DB5A7}" dt="2020-08-25T22:21:58.577" v="46" actId="120"/>
          <ac:spMkLst>
            <pc:docMk/>
            <pc:sldMk cId="3258356763" sldId="320"/>
            <ac:spMk id="2" creationId="{486B5991-8F9D-4970-B2A9-896D29567C25}"/>
          </ac:spMkLst>
        </pc:spChg>
        <pc:spChg chg="del mod">
          <ac:chgData name="Shepherd, Jay" userId="df5e62e7-901c-4a45-ba46-b727b414c81c" providerId="ADAL" clId="{A3D6F6EC-6AAD-4CFE-B002-8B9D847DB5A7}" dt="2020-08-25T22:20:49.477" v="20" actId="478"/>
          <ac:spMkLst>
            <pc:docMk/>
            <pc:sldMk cId="3258356763" sldId="320"/>
            <ac:spMk id="3" creationId="{00000000-0000-0000-0000-000000000000}"/>
          </ac:spMkLst>
        </pc:spChg>
        <pc:spChg chg="del">
          <ac:chgData name="Shepherd, Jay" userId="df5e62e7-901c-4a45-ba46-b727b414c81c" providerId="ADAL" clId="{A3D6F6EC-6AAD-4CFE-B002-8B9D847DB5A7}" dt="2020-08-25T22:26:37.655" v="95" actId="478"/>
          <ac:spMkLst>
            <pc:docMk/>
            <pc:sldMk cId="3258356763" sldId="320"/>
            <ac:spMk id="4" creationId="{00000000-0000-0000-0000-000000000000}"/>
          </ac:spMkLst>
        </pc:spChg>
        <pc:spChg chg="add mod">
          <ac:chgData name="Shepherd, Jay" userId="df5e62e7-901c-4a45-ba46-b727b414c81c" providerId="ADAL" clId="{A3D6F6EC-6AAD-4CFE-B002-8B9D847DB5A7}" dt="2020-08-25T22:21:54.358" v="45"/>
          <ac:spMkLst>
            <pc:docMk/>
            <pc:sldMk cId="3258356763" sldId="320"/>
            <ac:spMk id="6" creationId="{99EF0C3D-46A0-4725-9620-57E13D4283BD}"/>
          </ac:spMkLst>
        </pc:spChg>
      </pc:sldChg>
      <pc:sldChg chg="modSp add">
        <pc:chgData name="Shepherd, Jay" userId="df5e62e7-901c-4a45-ba46-b727b414c81c" providerId="ADAL" clId="{A3D6F6EC-6AAD-4CFE-B002-8B9D847DB5A7}" dt="2020-08-25T22:32:36.855" v="217" actId="20577"/>
        <pc:sldMkLst>
          <pc:docMk/>
          <pc:sldMk cId="2413065354" sldId="321"/>
        </pc:sldMkLst>
        <pc:spChg chg="mod">
          <ac:chgData name="Shepherd, Jay" userId="df5e62e7-901c-4a45-ba46-b727b414c81c" providerId="ADAL" clId="{A3D6F6EC-6AAD-4CFE-B002-8B9D847DB5A7}" dt="2020-08-25T22:31:16.043" v="164" actId="20577"/>
          <ac:spMkLst>
            <pc:docMk/>
            <pc:sldMk cId="2413065354" sldId="321"/>
            <ac:spMk id="2" creationId="{00000000-0000-0000-0000-000000000000}"/>
          </ac:spMkLst>
        </pc:spChg>
        <pc:spChg chg="mod">
          <ac:chgData name="Shepherd, Jay" userId="df5e62e7-901c-4a45-ba46-b727b414c81c" providerId="ADAL" clId="{A3D6F6EC-6AAD-4CFE-B002-8B9D847DB5A7}" dt="2020-08-25T22:32:36.855" v="217" actId="20577"/>
          <ac:spMkLst>
            <pc:docMk/>
            <pc:sldMk cId="2413065354" sldId="321"/>
            <ac:spMk id="3" creationId="{00000000-0000-0000-0000-000000000000}"/>
          </ac:spMkLst>
        </pc:spChg>
      </pc:sldChg>
      <pc:sldChg chg="delSp modSp del">
        <pc:chgData name="Shepherd, Jay" userId="df5e62e7-901c-4a45-ba46-b727b414c81c" providerId="ADAL" clId="{A3D6F6EC-6AAD-4CFE-B002-8B9D847DB5A7}" dt="2020-08-25T22:30:52.191" v="149" actId="2696"/>
        <pc:sldMkLst>
          <pc:docMk/>
          <pc:sldMk cId="2656654373" sldId="321"/>
        </pc:sldMkLst>
        <pc:spChg chg="mod">
          <ac:chgData name="Shepherd, Jay" userId="df5e62e7-901c-4a45-ba46-b727b414c81c" providerId="ADAL" clId="{A3D6F6EC-6AAD-4CFE-B002-8B9D847DB5A7}" dt="2020-08-25T22:22:45.644" v="56" actId="20577"/>
          <ac:spMkLst>
            <pc:docMk/>
            <pc:sldMk cId="2656654373" sldId="321"/>
            <ac:spMk id="2" creationId="{00000000-0000-0000-0000-000000000000}"/>
          </ac:spMkLst>
        </pc:spChg>
        <pc:spChg chg="del">
          <ac:chgData name="Shepherd, Jay" userId="df5e62e7-901c-4a45-ba46-b727b414c81c" providerId="ADAL" clId="{A3D6F6EC-6AAD-4CFE-B002-8B9D847DB5A7}" dt="2020-08-25T22:29:56.834" v="141" actId="478"/>
          <ac:spMkLst>
            <pc:docMk/>
            <pc:sldMk cId="2656654373" sldId="321"/>
            <ac:spMk id="7" creationId="{00000000-0000-0000-0000-000000000000}"/>
          </ac:spMkLst>
        </pc:spChg>
      </pc:sldChg>
      <pc:sldChg chg="delSp modSp">
        <pc:chgData name="Shepherd, Jay" userId="df5e62e7-901c-4a45-ba46-b727b414c81c" providerId="ADAL" clId="{A3D6F6EC-6AAD-4CFE-B002-8B9D847DB5A7}" dt="2020-08-25T22:31:09.791" v="161" actId="20577"/>
        <pc:sldMkLst>
          <pc:docMk/>
          <pc:sldMk cId="1459695811" sldId="323"/>
        </pc:sldMkLst>
        <pc:spChg chg="mod">
          <ac:chgData name="Shepherd, Jay" userId="df5e62e7-901c-4a45-ba46-b727b414c81c" providerId="ADAL" clId="{A3D6F6EC-6AAD-4CFE-B002-8B9D847DB5A7}" dt="2020-08-25T22:31:05.410" v="158" actId="20577"/>
          <ac:spMkLst>
            <pc:docMk/>
            <pc:sldMk cId="1459695811" sldId="323"/>
            <ac:spMk id="2" creationId="{00000000-0000-0000-0000-000000000000}"/>
          </ac:spMkLst>
        </pc:spChg>
        <pc:spChg chg="mod">
          <ac:chgData name="Shepherd, Jay" userId="df5e62e7-901c-4a45-ba46-b727b414c81c" providerId="ADAL" clId="{A3D6F6EC-6AAD-4CFE-B002-8B9D847DB5A7}" dt="2020-08-25T22:31:09.791" v="161" actId="20577"/>
          <ac:spMkLst>
            <pc:docMk/>
            <pc:sldMk cId="1459695811" sldId="323"/>
            <ac:spMk id="3" creationId="{00000000-0000-0000-0000-000000000000}"/>
          </ac:spMkLst>
        </pc:spChg>
        <pc:spChg chg="del">
          <ac:chgData name="Shepherd, Jay" userId="df5e62e7-901c-4a45-ba46-b727b414c81c" providerId="ADAL" clId="{A3D6F6EC-6AAD-4CFE-B002-8B9D847DB5A7}" dt="2020-08-25T22:26:33.151" v="94" actId="478"/>
          <ac:spMkLst>
            <pc:docMk/>
            <pc:sldMk cId="1459695811" sldId="323"/>
            <ac:spMk id="4" creationId="{00000000-0000-0000-0000-000000000000}"/>
          </ac:spMkLst>
        </pc:spChg>
      </pc:sldChg>
      <pc:sldChg chg="delSp">
        <pc:chgData name="Shepherd, Jay" userId="df5e62e7-901c-4a45-ba46-b727b414c81c" providerId="ADAL" clId="{A3D6F6EC-6AAD-4CFE-B002-8B9D847DB5A7}" dt="2020-08-25T22:26:48.527" v="99" actId="478"/>
        <pc:sldMkLst>
          <pc:docMk/>
          <pc:sldMk cId="2910510292" sldId="327"/>
        </pc:sldMkLst>
        <pc:spChg chg="del">
          <ac:chgData name="Shepherd, Jay" userId="df5e62e7-901c-4a45-ba46-b727b414c81c" providerId="ADAL" clId="{A3D6F6EC-6AAD-4CFE-B002-8B9D847DB5A7}" dt="2020-08-25T22:26:48.527" v="99" actId="478"/>
          <ac:spMkLst>
            <pc:docMk/>
            <pc:sldMk cId="2910510292" sldId="327"/>
            <ac:spMk id="4" creationId="{00000000-0000-0000-0000-000000000000}"/>
          </ac:spMkLst>
        </pc:spChg>
      </pc:sldChg>
      <pc:sldChg chg="delSp">
        <pc:chgData name="Shepherd, Jay" userId="df5e62e7-901c-4a45-ba46-b727b414c81c" providerId="ADAL" clId="{A3D6F6EC-6AAD-4CFE-B002-8B9D847DB5A7}" dt="2020-08-25T22:26:56.240" v="102" actId="478"/>
        <pc:sldMkLst>
          <pc:docMk/>
          <pc:sldMk cId="4178283491" sldId="328"/>
        </pc:sldMkLst>
        <pc:spChg chg="del">
          <ac:chgData name="Shepherd, Jay" userId="df5e62e7-901c-4a45-ba46-b727b414c81c" providerId="ADAL" clId="{A3D6F6EC-6AAD-4CFE-B002-8B9D847DB5A7}" dt="2020-08-25T22:26:56.240" v="102" actId="478"/>
          <ac:spMkLst>
            <pc:docMk/>
            <pc:sldMk cId="4178283491" sldId="328"/>
            <ac:spMk id="4" creationId="{00000000-0000-0000-0000-000000000000}"/>
          </ac:spMkLst>
        </pc:spChg>
      </pc:sldChg>
      <pc:sldChg chg="delSp">
        <pc:chgData name="Shepherd, Jay" userId="df5e62e7-901c-4a45-ba46-b727b414c81c" providerId="ADAL" clId="{A3D6F6EC-6AAD-4CFE-B002-8B9D847DB5A7}" dt="2020-08-25T22:26:51.218" v="100" actId="478"/>
        <pc:sldMkLst>
          <pc:docMk/>
          <pc:sldMk cId="3384093013" sldId="329"/>
        </pc:sldMkLst>
        <pc:spChg chg="del">
          <ac:chgData name="Shepherd, Jay" userId="df5e62e7-901c-4a45-ba46-b727b414c81c" providerId="ADAL" clId="{A3D6F6EC-6AAD-4CFE-B002-8B9D847DB5A7}" dt="2020-08-25T22:26:51.218" v="100" actId="478"/>
          <ac:spMkLst>
            <pc:docMk/>
            <pc:sldMk cId="3384093013" sldId="329"/>
            <ac:spMk id="4" creationId="{00000000-0000-0000-0000-000000000000}"/>
          </ac:spMkLst>
        </pc:spChg>
      </pc:sldChg>
      <pc:sldChg chg="delSp">
        <pc:chgData name="Shepherd, Jay" userId="df5e62e7-901c-4a45-ba46-b727b414c81c" providerId="ADAL" clId="{A3D6F6EC-6AAD-4CFE-B002-8B9D847DB5A7}" dt="2020-08-25T22:26:53.503" v="101" actId="478"/>
        <pc:sldMkLst>
          <pc:docMk/>
          <pc:sldMk cId="1923268111" sldId="330"/>
        </pc:sldMkLst>
        <pc:spChg chg="del">
          <ac:chgData name="Shepherd, Jay" userId="df5e62e7-901c-4a45-ba46-b727b414c81c" providerId="ADAL" clId="{A3D6F6EC-6AAD-4CFE-B002-8B9D847DB5A7}" dt="2020-08-25T22:26:53.503" v="101" actId="478"/>
          <ac:spMkLst>
            <pc:docMk/>
            <pc:sldMk cId="1923268111" sldId="330"/>
            <ac:spMk id="4" creationId="{00000000-0000-0000-0000-000000000000}"/>
          </ac:spMkLst>
        </pc:spChg>
      </pc:sldChg>
      <pc:sldChg chg="delSp">
        <pc:chgData name="Shepherd, Jay" userId="df5e62e7-901c-4a45-ba46-b727b414c81c" providerId="ADAL" clId="{A3D6F6EC-6AAD-4CFE-B002-8B9D847DB5A7}" dt="2020-08-25T22:27:21.636" v="112" actId="478"/>
        <pc:sldMkLst>
          <pc:docMk/>
          <pc:sldMk cId="418855224" sldId="331"/>
        </pc:sldMkLst>
        <pc:spChg chg="del">
          <ac:chgData name="Shepherd, Jay" userId="df5e62e7-901c-4a45-ba46-b727b414c81c" providerId="ADAL" clId="{A3D6F6EC-6AAD-4CFE-B002-8B9D847DB5A7}" dt="2020-08-25T22:27:21.636" v="112" actId="478"/>
          <ac:spMkLst>
            <pc:docMk/>
            <pc:sldMk cId="418855224" sldId="331"/>
            <ac:spMk id="4" creationId="{00000000-0000-0000-0000-000000000000}"/>
          </ac:spMkLst>
        </pc:spChg>
      </pc:sldChg>
      <pc:sldChg chg="delSp modSp">
        <pc:chgData name="Shepherd, Jay" userId="df5e62e7-901c-4a45-ba46-b727b414c81c" providerId="ADAL" clId="{A3D6F6EC-6AAD-4CFE-B002-8B9D847DB5A7}" dt="2020-08-26T15:42:34.177" v="241" actId="2"/>
        <pc:sldMkLst>
          <pc:docMk/>
          <pc:sldMk cId="2024257690" sldId="332"/>
        </pc:sldMkLst>
        <pc:spChg chg="del">
          <ac:chgData name="Shepherd, Jay" userId="df5e62e7-901c-4a45-ba46-b727b414c81c" providerId="ADAL" clId="{A3D6F6EC-6AAD-4CFE-B002-8B9D847DB5A7}" dt="2020-08-25T22:30:10.482" v="147" actId="478"/>
          <ac:spMkLst>
            <pc:docMk/>
            <pc:sldMk cId="2024257690" sldId="332"/>
            <ac:spMk id="4" creationId="{00000000-0000-0000-0000-000000000000}"/>
          </ac:spMkLst>
        </pc:spChg>
        <pc:spChg chg="mod">
          <ac:chgData name="Shepherd, Jay" userId="df5e62e7-901c-4a45-ba46-b727b414c81c" providerId="ADAL" clId="{A3D6F6EC-6AAD-4CFE-B002-8B9D847DB5A7}" dt="2020-08-26T15:42:34.177" v="241" actId="2"/>
          <ac:spMkLst>
            <pc:docMk/>
            <pc:sldMk cId="2024257690" sldId="332"/>
            <ac:spMk id="10" creationId="{00000000-0000-0000-0000-000000000000}"/>
          </ac:spMkLst>
        </pc:spChg>
      </pc:sldChg>
      <pc:sldChg chg="delSp">
        <pc:chgData name="Shepherd, Jay" userId="df5e62e7-901c-4a45-ba46-b727b414c81c" providerId="ADAL" clId="{A3D6F6EC-6AAD-4CFE-B002-8B9D847DB5A7}" dt="2020-08-25T22:30:03.356" v="144" actId="478"/>
        <pc:sldMkLst>
          <pc:docMk/>
          <pc:sldMk cId="1011161192" sldId="333"/>
        </pc:sldMkLst>
        <pc:spChg chg="del">
          <ac:chgData name="Shepherd, Jay" userId="df5e62e7-901c-4a45-ba46-b727b414c81c" providerId="ADAL" clId="{A3D6F6EC-6AAD-4CFE-B002-8B9D847DB5A7}" dt="2020-08-25T22:30:03.356" v="144" actId="478"/>
          <ac:spMkLst>
            <pc:docMk/>
            <pc:sldMk cId="1011161192" sldId="333"/>
            <ac:spMk id="4" creationId="{00000000-0000-0000-0000-000000000000}"/>
          </ac:spMkLst>
        </pc:spChg>
      </pc:sldChg>
      <pc:sldChg chg="delSp">
        <pc:chgData name="Shepherd, Jay" userId="df5e62e7-901c-4a45-ba46-b727b414c81c" providerId="ADAL" clId="{A3D6F6EC-6AAD-4CFE-B002-8B9D847DB5A7}" dt="2020-08-25T22:30:05.413" v="145" actId="478"/>
        <pc:sldMkLst>
          <pc:docMk/>
          <pc:sldMk cId="2176130487" sldId="334"/>
        </pc:sldMkLst>
        <pc:spChg chg="del">
          <ac:chgData name="Shepherd, Jay" userId="df5e62e7-901c-4a45-ba46-b727b414c81c" providerId="ADAL" clId="{A3D6F6EC-6AAD-4CFE-B002-8B9D847DB5A7}" dt="2020-08-25T22:30:05.413" v="145" actId="478"/>
          <ac:spMkLst>
            <pc:docMk/>
            <pc:sldMk cId="2176130487" sldId="334"/>
            <ac:spMk id="4" creationId="{00000000-0000-0000-0000-000000000000}"/>
          </ac:spMkLst>
        </pc:spChg>
      </pc:sldChg>
      <pc:sldChg chg="del">
        <pc:chgData name="Shepherd, Jay" userId="df5e62e7-901c-4a45-ba46-b727b414c81c" providerId="ADAL" clId="{A3D6F6EC-6AAD-4CFE-B002-8B9D847DB5A7}" dt="2020-08-25T22:24:11.524" v="66" actId="2696"/>
        <pc:sldMkLst>
          <pc:docMk/>
          <pc:sldMk cId="3988780900" sldId="335"/>
        </pc:sldMkLst>
      </pc:sldChg>
      <pc:sldChg chg="delSp">
        <pc:chgData name="Shepherd, Jay" userId="df5e62e7-901c-4a45-ba46-b727b414c81c" providerId="ADAL" clId="{A3D6F6EC-6AAD-4CFE-B002-8B9D847DB5A7}" dt="2020-08-25T22:30:07.699" v="146" actId="478"/>
        <pc:sldMkLst>
          <pc:docMk/>
          <pc:sldMk cId="722484220" sldId="336"/>
        </pc:sldMkLst>
        <pc:spChg chg="del">
          <ac:chgData name="Shepherd, Jay" userId="df5e62e7-901c-4a45-ba46-b727b414c81c" providerId="ADAL" clId="{A3D6F6EC-6AAD-4CFE-B002-8B9D847DB5A7}" dt="2020-08-25T22:30:07.699" v="146" actId="478"/>
          <ac:spMkLst>
            <pc:docMk/>
            <pc:sldMk cId="722484220" sldId="336"/>
            <ac:spMk id="4" creationId="{00000000-0000-0000-0000-000000000000}"/>
          </ac:spMkLst>
        </pc:spChg>
      </pc:sldChg>
      <pc:sldChg chg="delSp">
        <pc:chgData name="Shepherd, Jay" userId="df5e62e7-901c-4a45-ba46-b727b414c81c" providerId="ADAL" clId="{A3D6F6EC-6AAD-4CFE-B002-8B9D847DB5A7}" dt="2020-08-25T22:29:47.916" v="139" actId="478"/>
        <pc:sldMkLst>
          <pc:docMk/>
          <pc:sldMk cId="728783451" sldId="337"/>
        </pc:sldMkLst>
        <pc:spChg chg="del">
          <ac:chgData name="Shepherd, Jay" userId="df5e62e7-901c-4a45-ba46-b727b414c81c" providerId="ADAL" clId="{A3D6F6EC-6AAD-4CFE-B002-8B9D847DB5A7}" dt="2020-08-25T22:29:47.916" v="139" actId="478"/>
          <ac:spMkLst>
            <pc:docMk/>
            <pc:sldMk cId="728783451" sldId="337"/>
            <ac:spMk id="4" creationId="{00000000-0000-0000-0000-000000000000}"/>
          </ac:spMkLst>
        </pc:spChg>
      </pc:sldChg>
      <pc:sldChg chg="delSp modSp">
        <pc:chgData name="Shepherd, Jay" userId="df5e62e7-901c-4a45-ba46-b727b414c81c" providerId="ADAL" clId="{A3D6F6EC-6AAD-4CFE-B002-8B9D847DB5A7}" dt="2020-08-25T22:29:12.948" v="133" actId="478"/>
        <pc:sldMkLst>
          <pc:docMk/>
          <pc:sldMk cId="812169893" sldId="338"/>
        </pc:sldMkLst>
        <pc:spChg chg="del">
          <ac:chgData name="Shepherd, Jay" userId="df5e62e7-901c-4a45-ba46-b727b414c81c" providerId="ADAL" clId="{A3D6F6EC-6AAD-4CFE-B002-8B9D847DB5A7}" dt="2020-08-25T22:29:12.948" v="133" actId="478"/>
          <ac:spMkLst>
            <pc:docMk/>
            <pc:sldMk cId="812169893" sldId="338"/>
            <ac:spMk id="4" creationId="{00000000-0000-0000-0000-000000000000}"/>
          </ac:spMkLst>
        </pc:spChg>
        <pc:spChg chg="mod">
          <ac:chgData name="Shepherd, Jay" userId="df5e62e7-901c-4a45-ba46-b727b414c81c" providerId="ADAL" clId="{A3D6F6EC-6AAD-4CFE-B002-8B9D847DB5A7}" dt="2020-08-25T22:24:31.273" v="70" actId="962"/>
          <ac:spMkLst>
            <pc:docMk/>
            <pc:sldMk cId="812169893" sldId="338"/>
            <ac:spMk id="9" creationId="{00000000-0000-0000-0000-000000000000}"/>
          </ac:spMkLst>
        </pc:spChg>
      </pc:sldChg>
      <pc:sldChg chg="delSp modSp">
        <pc:chgData name="Shepherd, Jay" userId="df5e62e7-901c-4a45-ba46-b727b414c81c" providerId="ADAL" clId="{A3D6F6EC-6AAD-4CFE-B002-8B9D847DB5A7}" dt="2020-08-25T22:43:49.072" v="240" actId="14100"/>
        <pc:sldMkLst>
          <pc:docMk/>
          <pc:sldMk cId="40023047" sldId="339"/>
        </pc:sldMkLst>
        <pc:spChg chg="mod">
          <ac:chgData name="Shepherd, Jay" userId="df5e62e7-901c-4a45-ba46-b727b414c81c" providerId="ADAL" clId="{A3D6F6EC-6AAD-4CFE-B002-8B9D847DB5A7}" dt="2020-08-25T22:43:49.072" v="240" actId="14100"/>
          <ac:spMkLst>
            <pc:docMk/>
            <pc:sldMk cId="40023047" sldId="339"/>
            <ac:spMk id="3" creationId="{00000000-0000-0000-0000-000000000000}"/>
          </ac:spMkLst>
        </pc:spChg>
        <pc:spChg chg="del">
          <ac:chgData name="Shepherd, Jay" userId="df5e62e7-901c-4a45-ba46-b727b414c81c" providerId="ADAL" clId="{A3D6F6EC-6AAD-4CFE-B002-8B9D847DB5A7}" dt="2020-08-25T22:29:15.209" v="134" actId="478"/>
          <ac:spMkLst>
            <pc:docMk/>
            <pc:sldMk cId="40023047" sldId="339"/>
            <ac:spMk id="4" creationId="{00000000-0000-0000-0000-000000000000}"/>
          </ac:spMkLst>
        </pc:spChg>
      </pc:sldChg>
      <pc:sldChg chg="delSp modSp">
        <pc:chgData name="Shepherd, Jay" userId="df5e62e7-901c-4a45-ba46-b727b414c81c" providerId="ADAL" clId="{A3D6F6EC-6AAD-4CFE-B002-8B9D847DB5A7}" dt="2020-08-25T22:29:50.835" v="140" actId="478"/>
        <pc:sldMkLst>
          <pc:docMk/>
          <pc:sldMk cId="2531061286" sldId="340"/>
        </pc:sldMkLst>
        <pc:spChg chg="mod">
          <ac:chgData name="Shepherd, Jay" userId="df5e62e7-901c-4a45-ba46-b727b414c81c" providerId="ADAL" clId="{A3D6F6EC-6AAD-4CFE-B002-8B9D847DB5A7}" dt="2020-08-25T22:18:53.782" v="13" actId="20577"/>
          <ac:spMkLst>
            <pc:docMk/>
            <pc:sldMk cId="2531061286" sldId="340"/>
            <ac:spMk id="3" creationId="{00000000-0000-0000-0000-000000000000}"/>
          </ac:spMkLst>
        </pc:spChg>
        <pc:spChg chg="del">
          <ac:chgData name="Shepherd, Jay" userId="df5e62e7-901c-4a45-ba46-b727b414c81c" providerId="ADAL" clId="{A3D6F6EC-6AAD-4CFE-B002-8B9D847DB5A7}" dt="2020-08-25T22:29:50.835" v="140" actId="478"/>
          <ac:spMkLst>
            <pc:docMk/>
            <pc:sldMk cId="2531061286" sldId="340"/>
            <ac:spMk id="4" creationId="{00000000-0000-0000-0000-000000000000}"/>
          </ac:spMkLst>
        </pc:spChg>
      </pc:sldChg>
      <pc:sldChg chg="delSp modSp">
        <pc:chgData name="Shepherd, Jay" userId="df5e62e7-901c-4a45-ba46-b727b414c81c" providerId="ADAL" clId="{A3D6F6EC-6AAD-4CFE-B002-8B9D847DB5A7}" dt="2020-08-25T22:27:26.173" v="114" actId="478"/>
        <pc:sldMkLst>
          <pc:docMk/>
          <pc:sldMk cId="3495183819" sldId="341"/>
        </pc:sldMkLst>
        <pc:spChg chg="del">
          <ac:chgData name="Shepherd, Jay" userId="df5e62e7-901c-4a45-ba46-b727b414c81c" providerId="ADAL" clId="{A3D6F6EC-6AAD-4CFE-B002-8B9D847DB5A7}" dt="2020-08-25T22:27:26.173" v="114" actId="478"/>
          <ac:spMkLst>
            <pc:docMk/>
            <pc:sldMk cId="3495183819" sldId="341"/>
            <ac:spMk id="4" creationId="{00000000-0000-0000-0000-000000000000}"/>
          </ac:spMkLst>
        </pc:spChg>
        <pc:spChg chg="mod">
          <ac:chgData name="Shepherd, Jay" userId="df5e62e7-901c-4a45-ba46-b727b414c81c" providerId="ADAL" clId="{A3D6F6EC-6AAD-4CFE-B002-8B9D847DB5A7}" dt="2020-08-25T22:24:25.593" v="67" actId="962"/>
          <ac:spMkLst>
            <pc:docMk/>
            <pc:sldMk cId="3495183819" sldId="341"/>
            <ac:spMk id="11" creationId="{00000000-0000-0000-0000-000000000000}"/>
          </ac:spMkLst>
        </pc:spChg>
      </pc:sldChg>
      <pc:sldChg chg="delSp modSp">
        <pc:chgData name="Shepherd, Jay" userId="df5e62e7-901c-4a45-ba46-b727b414c81c" providerId="ADAL" clId="{A3D6F6EC-6AAD-4CFE-B002-8B9D847DB5A7}" dt="2020-08-25T22:27:29.068" v="115" actId="478"/>
        <pc:sldMkLst>
          <pc:docMk/>
          <pc:sldMk cId="4122041925" sldId="342"/>
        </pc:sldMkLst>
        <pc:spChg chg="del">
          <ac:chgData name="Shepherd, Jay" userId="df5e62e7-901c-4a45-ba46-b727b414c81c" providerId="ADAL" clId="{A3D6F6EC-6AAD-4CFE-B002-8B9D847DB5A7}" dt="2020-08-25T22:27:29.068" v="115" actId="478"/>
          <ac:spMkLst>
            <pc:docMk/>
            <pc:sldMk cId="4122041925" sldId="342"/>
            <ac:spMk id="4" creationId="{00000000-0000-0000-0000-000000000000}"/>
          </ac:spMkLst>
        </pc:spChg>
        <pc:spChg chg="mod">
          <ac:chgData name="Shepherd, Jay" userId="df5e62e7-901c-4a45-ba46-b727b414c81c" providerId="ADAL" clId="{A3D6F6EC-6AAD-4CFE-B002-8B9D847DB5A7}" dt="2020-08-25T22:24:27.950" v="68" actId="962"/>
          <ac:spMkLst>
            <pc:docMk/>
            <pc:sldMk cId="4122041925" sldId="342"/>
            <ac:spMk id="8" creationId="{00000000-0000-0000-0000-000000000000}"/>
          </ac:spMkLst>
        </pc:spChg>
      </pc:sldChg>
      <pc:sldChg chg="addSp delSp modSp">
        <pc:chgData name="Shepherd, Jay" userId="df5e62e7-901c-4a45-ba46-b727b414c81c" providerId="ADAL" clId="{A3D6F6EC-6AAD-4CFE-B002-8B9D847DB5A7}" dt="2020-08-25T22:34:51.608" v="229" actId="14100"/>
        <pc:sldMkLst>
          <pc:docMk/>
          <pc:sldMk cId="3078864283" sldId="343"/>
        </pc:sldMkLst>
        <pc:spChg chg="add del mod">
          <ac:chgData name="Shepherd, Jay" userId="df5e62e7-901c-4a45-ba46-b727b414c81c" providerId="ADAL" clId="{A3D6F6EC-6AAD-4CFE-B002-8B9D847DB5A7}" dt="2020-08-25T22:32:33.883" v="215"/>
          <ac:spMkLst>
            <pc:docMk/>
            <pc:sldMk cId="3078864283" sldId="343"/>
            <ac:spMk id="3" creationId="{1FB85F1D-B197-43C4-86FA-5953335DE814}"/>
          </ac:spMkLst>
        </pc:spChg>
        <pc:spChg chg="del">
          <ac:chgData name="Shepherd, Jay" userId="df5e62e7-901c-4a45-ba46-b727b414c81c" providerId="ADAL" clId="{A3D6F6EC-6AAD-4CFE-B002-8B9D847DB5A7}" dt="2020-08-25T22:27:18.588" v="111" actId="478"/>
          <ac:spMkLst>
            <pc:docMk/>
            <pc:sldMk cId="3078864283" sldId="343"/>
            <ac:spMk id="4" creationId="{00000000-0000-0000-0000-000000000000}"/>
          </ac:spMkLst>
        </pc:spChg>
        <pc:spChg chg="add del mod">
          <ac:chgData name="Shepherd, Jay" userId="df5e62e7-901c-4a45-ba46-b727b414c81c" providerId="ADAL" clId="{A3D6F6EC-6AAD-4CFE-B002-8B9D847DB5A7}" dt="2020-08-25T22:34:06.012" v="220"/>
          <ac:spMkLst>
            <pc:docMk/>
            <pc:sldMk cId="3078864283" sldId="343"/>
            <ac:spMk id="6" creationId="{3373C696-7BF4-4ECE-B77D-EFC153EAE242}"/>
          </ac:spMkLst>
        </pc:spChg>
        <pc:picChg chg="add del mod">
          <ac:chgData name="Shepherd, Jay" userId="df5e62e7-901c-4a45-ba46-b727b414c81c" providerId="ADAL" clId="{A3D6F6EC-6AAD-4CFE-B002-8B9D847DB5A7}" dt="2020-08-25T22:34:04.343" v="219"/>
          <ac:picMkLst>
            <pc:docMk/>
            <pc:sldMk cId="3078864283" sldId="343"/>
            <ac:picMk id="7" creationId="{00000000-0000-0000-0000-000000000000}"/>
          </ac:picMkLst>
        </pc:picChg>
        <pc:picChg chg="add mod">
          <ac:chgData name="Shepherd, Jay" userId="df5e62e7-901c-4a45-ba46-b727b414c81c" providerId="ADAL" clId="{A3D6F6EC-6AAD-4CFE-B002-8B9D847DB5A7}" dt="2020-08-25T22:34:51.608" v="229" actId="14100"/>
          <ac:picMkLst>
            <pc:docMk/>
            <pc:sldMk cId="3078864283" sldId="343"/>
            <ac:picMk id="8" creationId="{5FA26BA1-50C3-4442-98AE-CE49CE0F3EB7}"/>
          </ac:picMkLst>
        </pc:picChg>
      </pc:sldChg>
      <pc:sldChg chg="delSp modSp">
        <pc:chgData name="Shepherd, Jay" userId="df5e62e7-901c-4a45-ba46-b727b414c81c" providerId="ADAL" clId="{A3D6F6EC-6AAD-4CFE-B002-8B9D847DB5A7}" dt="2020-08-25T22:27:35.031" v="117" actId="478"/>
        <pc:sldMkLst>
          <pc:docMk/>
          <pc:sldMk cId="4084899873" sldId="344"/>
        </pc:sldMkLst>
        <pc:spChg chg="del">
          <ac:chgData name="Shepherd, Jay" userId="df5e62e7-901c-4a45-ba46-b727b414c81c" providerId="ADAL" clId="{A3D6F6EC-6AAD-4CFE-B002-8B9D847DB5A7}" dt="2020-08-25T22:27:35.031" v="117" actId="478"/>
          <ac:spMkLst>
            <pc:docMk/>
            <pc:sldMk cId="4084899873" sldId="344"/>
            <ac:spMk id="4" creationId="{00000000-0000-0000-0000-000000000000}"/>
          </ac:spMkLst>
        </pc:spChg>
        <pc:spChg chg="mod">
          <ac:chgData name="Shepherd, Jay" userId="df5e62e7-901c-4a45-ba46-b727b414c81c" providerId="ADAL" clId="{A3D6F6EC-6AAD-4CFE-B002-8B9D847DB5A7}" dt="2020-08-25T22:24:29.649" v="69" actId="962"/>
          <ac:spMkLst>
            <pc:docMk/>
            <pc:sldMk cId="4084899873" sldId="344"/>
            <ac:spMk id="9" creationId="{00000000-0000-0000-0000-000000000000}"/>
          </ac:spMkLst>
        </pc:spChg>
      </pc:sldChg>
      <pc:sldChg chg="del">
        <pc:chgData name="Shepherd, Jay" userId="df5e62e7-901c-4a45-ba46-b727b414c81c" providerId="ADAL" clId="{A3D6F6EC-6AAD-4CFE-B002-8B9D847DB5A7}" dt="2020-08-25T22:24:09.581" v="65" actId="2696"/>
        <pc:sldMkLst>
          <pc:docMk/>
          <pc:sldMk cId="1351096804" sldId="346"/>
        </pc:sldMkLst>
      </pc:sldChg>
      <pc:sldChg chg="del">
        <pc:chgData name="Shepherd, Jay" userId="df5e62e7-901c-4a45-ba46-b727b414c81c" providerId="ADAL" clId="{A3D6F6EC-6AAD-4CFE-B002-8B9D847DB5A7}" dt="2020-08-25T22:24:00.131" v="63" actId="2696"/>
        <pc:sldMkLst>
          <pc:docMk/>
          <pc:sldMk cId="1619775543" sldId="347"/>
        </pc:sldMkLst>
      </pc:sldChg>
      <pc:sldChg chg="del">
        <pc:chgData name="Shepherd, Jay" userId="df5e62e7-901c-4a45-ba46-b727b414c81c" providerId="ADAL" clId="{A3D6F6EC-6AAD-4CFE-B002-8B9D847DB5A7}" dt="2020-08-25T22:23:52.995" v="61" actId="2696"/>
        <pc:sldMkLst>
          <pc:docMk/>
          <pc:sldMk cId="2784436527" sldId="348"/>
        </pc:sldMkLst>
      </pc:sldChg>
      <pc:sldChg chg="del">
        <pc:chgData name="Shepherd, Jay" userId="df5e62e7-901c-4a45-ba46-b727b414c81c" providerId="ADAL" clId="{A3D6F6EC-6AAD-4CFE-B002-8B9D847DB5A7}" dt="2020-08-25T22:23:44.034" v="59" actId="2696"/>
        <pc:sldMkLst>
          <pc:docMk/>
          <pc:sldMk cId="2331587246" sldId="349"/>
        </pc:sldMkLst>
      </pc:sldChg>
      <pc:sldChg chg="delSp modNotesTx">
        <pc:chgData name="Shepherd, Jay" userId="df5e62e7-901c-4a45-ba46-b727b414c81c" providerId="ADAL" clId="{A3D6F6EC-6AAD-4CFE-B002-8B9D847DB5A7}" dt="2020-08-25T22:30:01.563" v="143" actId="478"/>
        <pc:sldMkLst>
          <pc:docMk/>
          <pc:sldMk cId="3881982130" sldId="350"/>
        </pc:sldMkLst>
        <pc:spChg chg="del">
          <ac:chgData name="Shepherd, Jay" userId="df5e62e7-901c-4a45-ba46-b727b414c81c" providerId="ADAL" clId="{A3D6F6EC-6AAD-4CFE-B002-8B9D847DB5A7}" dt="2020-08-25T22:30:01.563" v="143" actId="478"/>
          <ac:spMkLst>
            <pc:docMk/>
            <pc:sldMk cId="3881982130" sldId="350"/>
            <ac:spMk id="4" creationId="{00000000-0000-0000-0000-000000000000}"/>
          </ac:spMkLst>
        </pc:spChg>
      </pc:sldChg>
      <pc:sldMasterChg chg="delSp modSldLayout">
        <pc:chgData name="Shepherd, Jay" userId="df5e62e7-901c-4a45-ba46-b727b414c81c" providerId="ADAL" clId="{A3D6F6EC-6AAD-4CFE-B002-8B9D847DB5A7}" dt="2020-08-25T22:29:06.270" v="132" actId="478"/>
        <pc:sldMasterMkLst>
          <pc:docMk/>
          <pc:sldMasterMk cId="1446611609" sldId="2147483648"/>
        </pc:sldMasterMkLst>
        <pc:spChg chg="del">
          <ac:chgData name="Shepherd, Jay" userId="df5e62e7-901c-4a45-ba46-b727b414c81c" providerId="ADAL" clId="{A3D6F6EC-6AAD-4CFE-B002-8B9D847DB5A7}" dt="2020-08-25T22:28:59.671" v="129" actId="478"/>
          <ac:spMkLst>
            <pc:docMk/>
            <pc:sldMasterMk cId="1446611609" sldId="2147483648"/>
            <ac:spMk id="4" creationId="{00000000-0000-0000-0000-000000000000}"/>
          </ac:spMkLst>
        </pc:spChg>
        <pc:sldLayoutChg chg="delSp">
          <pc:chgData name="Shepherd, Jay" userId="df5e62e7-901c-4a45-ba46-b727b414c81c" providerId="ADAL" clId="{A3D6F6EC-6AAD-4CFE-B002-8B9D847DB5A7}" dt="2020-08-25T22:29:01.670" v="130" actId="478"/>
          <pc:sldLayoutMkLst>
            <pc:docMk/>
            <pc:sldMasterMk cId="1446611609" sldId="2147483648"/>
            <pc:sldLayoutMk cId="2867724995" sldId="2147483649"/>
          </pc:sldLayoutMkLst>
          <pc:spChg chg="del">
            <ac:chgData name="Shepherd, Jay" userId="df5e62e7-901c-4a45-ba46-b727b414c81c" providerId="ADAL" clId="{A3D6F6EC-6AAD-4CFE-B002-8B9D847DB5A7}" dt="2020-08-25T22:29:01.670" v="130" actId="478"/>
            <ac:spMkLst>
              <pc:docMk/>
              <pc:sldMasterMk cId="1446611609" sldId="2147483648"/>
              <pc:sldLayoutMk cId="2867724995" sldId="2147483649"/>
              <ac:spMk id="4" creationId="{00000000-0000-0000-0000-000000000000}"/>
            </ac:spMkLst>
          </pc:spChg>
        </pc:sldLayoutChg>
        <pc:sldLayoutChg chg="delSp">
          <pc:chgData name="Shepherd, Jay" userId="df5e62e7-901c-4a45-ba46-b727b414c81c" providerId="ADAL" clId="{A3D6F6EC-6AAD-4CFE-B002-8B9D847DB5A7}" dt="2020-08-25T22:29:03.956" v="131" actId="478"/>
          <pc:sldLayoutMkLst>
            <pc:docMk/>
            <pc:sldMasterMk cId="1446611609" sldId="2147483648"/>
            <pc:sldLayoutMk cId="331732933" sldId="2147483650"/>
          </pc:sldLayoutMkLst>
          <pc:spChg chg="del">
            <ac:chgData name="Shepherd, Jay" userId="df5e62e7-901c-4a45-ba46-b727b414c81c" providerId="ADAL" clId="{A3D6F6EC-6AAD-4CFE-B002-8B9D847DB5A7}" dt="2020-08-25T22:29:03.956" v="131" actId="478"/>
            <ac:spMkLst>
              <pc:docMk/>
              <pc:sldMasterMk cId="1446611609" sldId="2147483648"/>
              <pc:sldLayoutMk cId="331732933" sldId="2147483650"/>
              <ac:spMk id="4" creationId="{00000000-0000-0000-0000-000000000000}"/>
            </ac:spMkLst>
          </pc:spChg>
        </pc:sldLayoutChg>
        <pc:sldLayoutChg chg="delSp">
          <pc:chgData name="Shepherd, Jay" userId="df5e62e7-901c-4a45-ba46-b727b414c81c" providerId="ADAL" clId="{A3D6F6EC-6AAD-4CFE-B002-8B9D847DB5A7}" dt="2020-08-25T22:29:06.270" v="132" actId="478"/>
          <pc:sldLayoutMkLst>
            <pc:docMk/>
            <pc:sldMasterMk cId="1446611609" sldId="2147483648"/>
            <pc:sldLayoutMk cId="36617729" sldId="2147483661"/>
          </pc:sldLayoutMkLst>
          <pc:spChg chg="del">
            <ac:chgData name="Shepherd, Jay" userId="df5e62e7-901c-4a45-ba46-b727b414c81c" providerId="ADAL" clId="{A3D6F6EC-6AAD-4CFE-B002-8B9D847DB5A7}" dt="2020-08-25T22:29:06.270" v="132" actId="478"/>
            <ac:spMkLst>
              <pc:docMk/>
              <pc:sldMasterMk cId="1446611609" sldId="2147483648"/>
              <pc:sldLayoutMk cId="36617729" sldId="2147483661"/>
              <ac:spMk id="4" creationId="{00000000-0000-0000-0000-000000000000}"/>
            </ac:spMkLst>
          </pc:spChg>
        </pc:sldLayoutChg>
      </pc:sldMasterChg>
      <pc:sldMasterChg chg="delSp modSldLayout">
        <pc:chgData name="Shepherd, Jay" userId="df5e62e7-901c-4a45-ba46-b727b414c81c" providerId="ADAL" clId="{A3D6F6EC-6AAD-4CFE-B002-8B9D847DB5A7}" dt="2020-08-25T22:28:54.359" v="128" actId="478"/>
        <pc:sldMasterMkLst>
          <pc:docMk/>
          <pc:sldMasterMk cId="772355005" sldId="2147483662"/>
        </pc:sldMasterMkLst>
        <pc:spChg chg="del">
          <ac:chgData name="Shepherd, Jay" userId="df5e62e7-901c-4a45-ba46-b727b414c81c" providerId="ADAL" clId="{A3D6F6EC-6AAD-4CFE-B002-8B9D847DB5A7}" dt="2020-08-25T22:28:32.708" v="120" actId="478"/>
          <ac:spMkLst>
            <pc:docMk/>
            <pc:sldMasterMk cId="772355005" sldId="2147483662"/>
            <ac:spMk id="4" creationId="{00000000-0000-0000-0000-000000000000}"/>
          </ac:spMkLst>
        </pc:spChg>
        <pc:sldLayoutChg chg="delSp">
          <pc:chgData name="Shepherd, Jay" userId="df5e62e7-901c-4a45-ba46-b727b414c81c" providerId="ADAL" clId="{A3D6F6EC-6AAD-4CFE-B002-8B9D847DB5A7}" dt="2020-08-25T22:28:36.248" v="121" actId="478"/>
          <pc:sldLayoutMkLst>
            <pc:docMk/>
            <pc:sldMasterMk cId="772355005" sldId="2147483662"/>
            <pc:sldLayoutMk cId="3488207865" sldId="2147483663"/>
          </pc:sldLayoutMkLst>
          <pc:spChg chg="del">
            <ac:chgData name="Shepherd, Jay" userId="df5e62e7-901c-4a45-ba46-b727b414c81c" providerId="ADAL" clId="{A3D6F6EC-6AAD-4CFE-B002-8B9D847DB5A7}" dt="2020-08-25T22:28:36.248" v="121" actId="478"/>
            <ac:spMkLst>
              <pc:docMk/>
              <pc:sldMasterMk cId="772355005" sldId="2147483662"/>
              <pc:sldLayoutMk cId="3488207865" sldId="2147483663"/>
              <ac:spMk id="4" creationId="{00000000-0000-0000-0000-000000000000}"/>
            </ac:spMkLst>
          </pc:spChg>
        </pc:sldLayoutChg>
        <pc:sldLayoutChg chg="delSp">
          <pc:chgData name="Shepherd, Jay" userId="df5e62e7-901c-4a45-ba46-b727b414c81c" providerId="ADAL" clId="{A3D6F6EC-6AAD-4CFE-B002-8B9D847DB5A7}" dt="2020-08-25T22:27:58.596" v="118" actId="478"/>
          <pc:sldLayoutMkLst>
            <pc:docMk/>
            <pc:sldMasterMk cId="772355005" sldId="2147483662"/>
            <pc:sldLayoutMk cId="2429506324" sldId="2147483664"/>
          </pc:sldLayoutMkLst>
          <pc:spChg chg="del">
            <ac:chgData name="Shepherd, Jay" userId="df5e62e7-901c-4a45-ba46-b727b414c81c" providerId="ADAL" clId="{A3D6F6EC-6AAD-4CFE-B002-8B9D847DB5A7}" dt="2020-08-25T22:27:58.596" v="118" actId="478"/>
            <ac:spMkLst>
              <pc:docMk/>
              <pc:sldMasterMk cId="772355005" sldId="2147483662"/>
              <pc:sldLayoutMk cId="2429506324" sldId="2147483664"/>
              <ac:spMk id="4" creationId="{00000000-0000-0000-0000-000000000000}"/>
            </ac:spMkLst>
          </pc:spChg>
        </pc:sldLayoutChg>
        <pc:sldLayoutChg chg="delSp">
          <pc:chgData name="Shepherd, Jay" userId="df5e62e7-901c-4a45-ba46-b727b414c81c" providerId="ADAL" clId="{A3D6F6EC-6AAD-4CFE-B002-8B9D847DB5A7}" dt="2020-08-25T22:28:40.455" v="122" actId="478"/>
          <pc:sldLayoutMkLst>
            <pc:docMk/>
            <pc:sldMasterMk cId="772355005" sldId="2147483662"/>
            <pc:sldLayoutMk cId="4111988982" sldId="2147483665"/>
          </pc:sldLayoutMkLst>
          <pc:spChg chg="del">
            <ac:chgData name="Shepherd, Jay" userId="df5e62e7-901c-4a45-ba46-b727b414c81c" providerId="ADAL" clId="{A3D6F6EC-6AAD-4CFE-B002-8B9D847DB5A7}" dt="2020-08-25T22:28:40.455" v="122" actId="478"/>
            <ac:spMkLst>
              <pc:docMk/>
              <pc:sldMasterMk cId="772355005" sldId="2147483662"/>
              <pc:sldLayoutMk cId="4111988982" sldId="2147483665"/>
              <ac:spMk id="4" creationId="{00000000-0000-0000-0000-000000000000}"/>
            </ac:spMkLst>
          </pc:spChg>
        </pc:sldLayoutChg>
        <pc:sldLayoutChg chg="delSp">
          <pc:chgData name="Shepherd, Jay" userId="df5e62e7-901c-4a45-ba46-b727b414c81c" providerId="ADAL" clId="{A3D6F6EC-6AAD-4CFE-B002-8B9D847DB5A7}" dt="2020-08-25T22:28:42.848" v="123" actId="478"/>
          <pc:sldLayoutMkLst>
            <pc:docMk/>
            <pc:sldMasterMk cId="772355005" sldId="2147483662"/>
            <pc:sldLayoutMk cId="1083346983" sldId="2147483666"/>
          </pc:sldLayoutMkLst>
          <pc:spChg chg="del">
            <ac:chgData name="Shepherd, Jay" userId="df5e62e7-901c-4a45-ba46-b727b414c81c" providerId="ADAL" clId="{A3D6F6EC-6AAD-4CFE-B002-8B9D847DB5A7}" dt="2020-08-25T22:28:42.848" v="123" actId="478"/>
            <ac:spMkLst>
              <pc:docMk/>
              <pc:sldMasterMk cId="772355005" sldId="2147483662"/>
              <pc:sldLayoutMk cId="1083346983" sldId="2147483666"/>
              <ac:spMk id="4" creationId="{00000000-0000-0000-0000-000000000000}"/>
            </ac:spMkLst>
          </pc:spChg>
        </pc:sldLayoutChg>
        <pc:sldLayoutChg chg="delSp">
          <pc:chgData name="Shepherd, Jay" userId="df5e62e7-901c-4a45-ba46-b727b414c81c" providerId="ADAL" clId="{A3D6F6EC-6AAD-4CFE-B002-8B9D847DB5A7}" dt="2020-08-25T22:28:45.355" v="124" actId="478"/>
          <pc:sldLayoutMkLst>
            <pc:docMk/>
            <pc:sldMasterMk cId="772355005" sldId="2147483662"/>
            <pc:sldLayoutMk cId="4188574614" sldId="2147483667"/>
          </pc:sldLayoutMkLst>
          <pc:spChg chg="del">
            <ac:chgData name="Shepherd, Jay" userId="df5e62e7-901c-4a45-ba46-b727b414c81c" providerId="ADAL" clId="{A3D6F6EC-6AAD-4CFE-B002-8B9D847DB5A7}" dt="2020-08-25T22:28:45.355" v="124" actId="478"/>
            <ac:spMkLst>
              <pc:docMk/>
              <pc:sldMasterMk cId="772355005" sldId="2147483662"/>
              <pc:sldLayoutMk cId="4188574614" sldId="2147483667"/>
              <ac:spMk id="4" creationId="{00000000-0000-0000-0000-000000000000}"/>
            </ac:spMkLst>
          </pc:spChg>
        </pc:sldLayoutChg>
        <pc:sldLayoutChg chg="delSp">
          <pc:chgData name="Shepherd, Jay" userId="df5e62e7-901c-4a45-ba46-b727b414c81c" providerId="ADAL" clId="{A3D6F6EC-6AAD-4CFE-B002-8B9D847DB5A7}" dt="2020-08-25T22:28:47.751" v="125" actId="478"/>
          <pc:sldLayoutMkLst>
            <pc:docMk/>
            <pc:sldMasterMk cId="772355005" sldId="2147483662"/>
            <pc:sldLayoutMk cId="2286225273" sldId="2147483668"/>
          </pc:sldLayoutMkLst>
          <pc:spChg chg="del">
            <ac:chgData name="Shepherd, Jay" userId="df5e62e7-901c-4a45-ba46-b727b414c81c" providerId="ADAL" clId="{A3D6F6EC-6AAD-4CFE-B002-8B9D847DB5A7}" dt="2020-08-25T22:28:47.751" v="125" actId="478"/>
            <ac:spMkLst>
              <pc:docMk/>
              <pc:sldMasterMk cId="772355005" sldId="2147483662"/>
              <pc:sldLayoutMk cId="2286225273" sldId="2147483668"/>
              <ac:spMk id="5" creationId="{00000000-0000-0000-0000-000000000000}"/>
            </ac:spMkLst>
          </pc:spChg>
        </pc:sldLayoutChg>
        <pc:sldLayoutChg chg="delSp">
          <pc:chgData name="Shepherd, Jay" userId="df5e62e7-901c-4a45-ba46-b727b414c81c" providerId="ADAL" clId="{A3D6F6EC-6AAD-4CFE-B002-8B9D847DB5A7}" dt="2020-08-25T22:28:49.835" v="126" actId="478"/>
          <pc:sldLayoutMkLst>
            <pc:docMk/>
            <pc:sldMasterMk cId="772355005" sldId="2147483662"/>
            <pc:sldLayoutMk cId="1633189677" sldId="2147483669"/>
          </pc:sldLayoutMkLst>
          <pc:spChg chg="del">
            <ac:chgData name="Shepherd, Jay" userId="df5e62e7-901c-4a45-ba46-b727b414c81c" providerId="ADAL" clId="{A3D6F6EC-6AAD-4CFE-B002-8B9D847DB5A7}" dt="2020-08-25T22:28:49.835" v="126" actId="478"/>
            <ac:spMkLst>
              <pc:docMk/>
              <pc:sldMasterMk cId="772355005" sldId="2147483662"/>
              <pc:sldLayoutMk cId="1633189677" sldId="2147483669"/>
              <ac:spMk id="7" creationId="{00000000-0000-0000-0000-000000000000}"/>
            </ac:spMkLst>
          </pc:spChg>
        </pc:sldLayoutChg>
        <pc:sldLayoutChg chg="delSp">
          <pc:chgData name="Shepherd, Jay" userId="df5e62e7-901c-4a45-ba46-b727b414c81c" providerId="ADAL" clId="{A3D6F6EC-6AAD-4CFE-B002-8B9D847DB5A7}" dt="2020-08-25T22:28:51.780" v="127" actId="478"/>
          <pc:sldLayoutMkLst>
            <pc:docMk/>
            <pc:sldMasterMk cId="772355005" sldId="2147483662"/>
            <pc:sldLayoutMk cId="962909056" sldId="2147483670"/>
          </pc:sldLayoutMkLst>
          <pc:spChg chg="del">
            <ac:chgData name="Shepherd, Jay" userId="df5e62e7-901c-4a45-ba46-b727b414c81c" providerId="ADAL" clId="{A3D6F6EC-6AAD-4CFE-B002-8B9D847DB5A7}" dt="2020-08-25T22:28:51.780" v="127" actId="478"/>
            <ac:spMkLst>
              <pc:docMk/>
              <pc:sldMasterMk cId="772355005" sldId="2147483662"/>
              <pc:sldLayoutMk cId="962909056" sldId="2147483670"/>
              <ac:spMk id="3" creationId="{00000000-0000-0000-0000-000000000000}"/>
            </ac:spMkLst>
          </pc:spChg>
        </pc:sldLayoutChg>
        <pc:sldLayoutChg chg="delSp">
          <pc:chgData name="Shepherd, Jay" userId="df5e62e7-901c-4a45-ba46-b727b414c81c" providerId="ADAL" clId="{A3D6F6EC-6AAD-4CFE-B002-8B9D847DB5A7}" dt="2020-08-25T22:28:54.359" v="128" actId="478"/>
          <pc:sldLayoutMkLst>
            <pc:docMk/>
            <pc:sldMasterMk cId="772355005" sldId="2147483662"/>
            <pc:sldLayoutMk cId="627646399" sldId="2147483671"/>
          </pc:sldLayoutMkLst>
          <pc:spChg chg="del">
            <ac:chgData name="Shepherd, Jay" userId="df5e62e7-901c-4a45-ba46-b727b414c81c" providerId="ADAL" clId="{A3D6F6EC-6AAD-4CFE-B002-8B9D847DB5A7}" dt="2020-08-25T22:28:54.359" v="128" actId="478"/>
            <ac:spMkLst>
              <pc:docMk/>
              <pc:sldMasterMk cId="772355005" sldId="2147483662"/>
              <pc:sldLayoutMk cId="627646399" sldId="2147483671"/>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r>
              <a:rPr lang="en-US" dirty="0"/>
              <a:t>2018 | 0515</a:t>
            </a: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E342A46-0D9E-4184-86DF-2C53EC5E7DFF}" type="slidenum">
              <a:rPr lang="en-US" smtClean="0"/>
              <a:t>‹#›</a:t>
            </a:fld>
            <a:endParaRPr lang="en-US" dirty="0"/>
          </a:p>
        </p:txBody>
      </p:sp>
    </p:spTree>
    <p:extLst>
      <p:ext uri="{BB962C8B-B14F-4D97-AF65-F5344CB8AC3E}">
        <p14:creationId xmlns:p14="http://schemas.microsoft.com/office/powerpoint/2010/main" val="55166444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r>
              <a:rPr lang="en-US" dirty="0"/>
              <a:t>2018 | 0515</a:t>
            </a: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FE46E3-F50B-40B7-A854-E3050C9E6CD9}" type="slidenum">
              <a:rPr lang="en-US" smtClean="0"/>
              <a:t>‹#›</a:t>
            </a:fld>
            <a:endParaRPr lang="en-US" dirty="0"/>
          </a:p>
        </p:txBody>
      </p:sp>
    </p:spTree>
    <p:extLst>
      <p:ext uri="{BB962C8B-B14F-4D97-AF65-F5344CB8AC3E}">
        <p14:creationId xmlns:p14="http://schemas.microsoft.com/office/powerpoint/2010/main" val="3507729813"/>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www.cctstfolio.com/"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3" Type="http://schemas.openxmlformats.org/officeDocument/2006/relationships/hyperlink" Target="mailto:ccts@seattleu.edu" TargetMode="External"/><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Welcome to the T-Folio, a transition portfolio tool for high school aged youth in Washington state, created by the Center for Change in Transition Services with funding from the Division of Vocational Rehabilitation.</a:t>
            </a:r>
          </a:p>
          <a:p>
            <a:endParaRPr lang="en-US" dirty="0"/>
          </a:p>
        </p:txBody>
      </p:sp>
      <p:sp>
        <p:nvSpPr>
          <p:cNvPr id="4" name="Slide Number Placeholder 3"/>
          <p:cNvSpPr>
            <a:spLocks noGrp="1"/>
          </p:cNvSpPr>
          <p:nvPr>
            <p:ph type="sldNum" sz="quarter" idx="10"/>
          </p:nvPr>
        </p:nvSpPr>
        <p:spPr/>
        <p:txBody>
          <a:bodyPr/>
          <a:lstStyle/>
          <a:p>
            <a:fld id="{E8FE46E3-F50B-40B7-A854-E3050C9E6CD9}" type="slidenum">
              <a:rPr lang="en-US" smtClean="0"/>
              <a:t>1</a:t>
            </a:fld>
            <a:endParaRPr lang="en-US" dirty="0"/>
          </a:p>
        </p:txBody>
      </p:sp>
      <p:sp>
        <p:nvSpPr>
          <p:cNvPr id="5" name="Date Placeholder 4"/>
          <p:cNvSpPr>
            <a:spLocks noGrp="1"/>
          </p:cNvSpPr>
          <p:nvPr>
            <p:ph type="dt" idx="11"/>
          </p:nvPr>
        </p:nvSpPr>
        <p:spPr/>
        <p:txBody>
          <a:bodyPr/>
          <a:lstStyle/>
          <a:p>
            <a:r>
              <a:rPr lang="en-US" dirty="0"/>
              <a:t>2018 | 0515</a:t>
            </a:r>
          </a:p>
        </p:txBody>
      </p:sp>
    </p:spTree>
    <p:extLst>
      <p:ext uri="{BB962C8B-B14F-4D97-AF65-F5344CB8AC3E}">
        <p14:creationId xmlns:p14="http://schemas.microsoft.com/office/powerpoint/2010/main" val="19874666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In</a:t>
            </a:r>
            <a:r>
              <a:rPr lang="en-US" baseline="0" dirty="0"/>
              <a:t> terms of integrating the T-Folio for use over the span of the student’s high school career, </a:t>
            </a:r>
            <a:r>
              <a:rPr lang="en-US" dirty="0"/>
              <a:t>consider</a:t>
            </a:r>
            <a:r>
              <a:rPr lang="en-US" baseline="0" dirty="0"/>
              <a:t> the following:</a:t>
            </a:r>
            <a:endParaRPr lang="en-US" dirty="0"/>
          </a:p>
          <a:p>
            <a:pPr lvl="1">
              <a:buFont typeface="Arial" panose="020B0604020202020204" pitchFamily="34" charset="0"/>
              <a:buNone/>
            </a:pPr>
            <a:r>
              <a:rPr lang="en-US" dirty="0"/>
              <a:t>Age appropriate assessments should be done every year.</a:t>
            </a:r>
          </a:p>
          <a:p>
            <a:pPr lvl="1">
              <a:buFont typeface="Arial" panose="020B0604020202020204" pitchFamily="34" charset="0"/>
              <a:buNone/>
            </a:pPr>
            <a:r>
              <a:rPr lang="en-US" dirty="0"/>
              <a:t>Goals (both postsecondary and annual IEP</a:t>
            </a:r>
            <a:r>
              <a:rPr lang="en-US" baseline="0" dirty="0"/>
              <a:t> goals</a:t>
            </a:r>
            <a:r>
              <a:rPr lang="en-US" dirty="0"/>
              <a:t>) can be written and led by the student and need to be reviewed</a:t>
            </a:r>
            <a:r>
              <a:rPr lang="en-US" baseline="0" dirty="0"/>
              <a:t> and </a:t>
            </a:r>
            <a:r>
              <a:rPr lang="en-US" dirty="0"/>
              <a:t>adjusted annually.</a:t>
            </a:r>
          </a:p>
          <a:p>
            <a:pPr lvl="1">
              <a:buFont typeface="Arial" panose="020B0604020202020204" pitchFamily="34" charset="0"/>
              <a:buNone/>
            </a:pPr>
            <a:r>
              <a:rPr lang="en-US" dirty="0"/>
              <a:t>Preparing for employment varies as the student matures – revisiting these areas will lead to better outcomes. </a:t>
            </a:r>
          </a:p>
          <a:p>
            <a:pPr lvl="1">
              <a:buFont typeface="Arial" panose="020B0604020202020204" pitchFamily="34" charset="0"/>
              <a:buNone/>
            </a:pPr>
            <a:r>
              <a:rPr lang="en-US" dirty="0"/>
              <a:t>Self-advocacy is an ongoing area of growth for youth as they experience and mature in their transition – revisit and practice often.</a:t>
            </a:r>
          </a:p>
          <a:p>
            <a:endParaRPr lang="en-US" dirty="0"/>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10</a:t>
            </a:fld>
            <a:endParaRPr lang="en-US" dirty="0"/>
          </a:p>
        </p:txBody>
      </p:sp>
    </p:spTree>
    <p:extLst>
      <p:ext uri="{BB962C8B-B14F-4D97-AF65-F5344CB8AC3E}">
        <p14:creationId xmlns:p14="http://schemas.microsoft.com/office/powerpoint/2010/main" val="3837827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T-Folio</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activities can be used to supplement the development of the student’s High School and Beyond Plan. </a:t>
            </a:r>
            <a:r>
              <a:rPr lang="en-US" dirty="0"/>
              <a:t>Some of the High School and Beyond Plan components found in the T-Folio include:</a:t>
            </a:r>
          </a:p>
          <a:p>
            <a:pPr marL="914400" lvl="1" indent="-396875"/>
            <a:r>
              <a:rPr lang="en-US" dirty="0"/>
              <a:t>Career Interest Inventory (T-Folio Unit 1, Lesson 3)</a:t>
            </a:r>
          </a:p>
          <a:p>
            <a:pPr marL="914400" lvl="1" indent="-396875"/>
            <a:r>
              <a:rPr lang="en-US" dirty="0"/>
              <a:t>Educational goals (Unit 2, Lesson 2)</a:t>
            </a:r>
          </a:p>
          <a:p>
            <a:pPr marL="914400" lvl="1" indent="-396875"/>
            <a:r>
              <a:rPr lang="en-US" dirty="0"/>
              <a:t>Course planner (Unit 2, Lesson 5)</a:t>
            </a:r>
          </a:p>
          <a:p>
            <a:pPr marL="914400" lvl="1" indent="-396875"/>
            <a:r>
              <a:rPr lang="en-US" dirty="0"/>
              <a:t>Personalized pathway (Unit 2, Lesson 7)</a:t>
            </a:r>
          </a:p>
          <a:p>
            <a:pPr marL="914400" lvl="1" indent="-396875"/>
            <a:r>
              <a:rPr lang="en-US" dirty="0"/>
              <a:t>Resume/activity log (Unit 4, Lesson 2)</a:t>
            </a:r>
          </a:p>
          <a:p>
            <a:endParaRPr lang="en-US" sz="1200" kern="1200" dirty="0">
              <a:solidFill>
                <a:schemeClr val="tx1"/>
              </a:solidFill>
              <a:effectLst/>
              <a:latin typeface="+mn-lt"/>
              <a:ea typeface="+mn-ea"/>
              <a:cs typeface="+mn-cs"/>
            </a:endParaRPr>
          </a:p>
          <a:p>
            <a:endParaRPr lang="en-US" dirty="0"/>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11</a:t>
            </a:fld>
            <a:endParaRPr lang="en-US" dirty="0"/>
          </a:p>
        </p:txBody>
      </p:sp>
    </p:spTree>
    <p:extLst>
      <p:ext uri="{BB962C8B-B14F-4D97-AF65-F5344CB8AC3E}">
        <p14:creationId xmlns:p14="http://schemas.microsoft.com/office/powerpoint/2010/main" val="34132914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T-Folio includes a </a:t>
            </a:r>
            <a:r>
              <a:rPr lang="en-US" sz="1200" kern="1200" baseline="0" dirty="0">
                <a:solidFill>
                  <a:schemeClr val="tx1"/>
                </a:solidFill>
                <a:effectLst/>
                <a:latin typeface="+mn-lt"/>
                <a:ea typeface="+mn-ea"/>
                <a:cs typeface="+mn-cs"/>
              </a:rPr>
              <a:t>Student-Centered </a:t>
            </a:r>
            <a:r>
              <a:rPr lang="en-US" sz="1200" kern="1200" dirty="0">
                <a:solidFill>
                  <a:schemeClr val="tx1"/>
                </a:solidFill>
                <a:effectLst/>
                <a:latin typeface="+mn-lt"/>
                <a:ea typeface="+mn-ea"/>
                <a:cs typeface="+mn-cs"/>
              </a:rPr>
              <a:t>Introduction and five units for a total of 36 lessons.</a:t>
            </a:r>
            <a:endParaRPr lang="en-US" dirty="0"/>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12</a:t>
            </a:fld>
            <a:endParaRPr lang="en-US" dirty="0"/>
          </a:p>
        </p:txBody>
      </p:sp>
    </p:spTree>
    <p:extLst>
      <p:ext uri="{BB962C8B-B14F-4D97-AF65-F5344CB8AC3E}">
        <p14:creationId xmlns:p14="http://schemas.microsoft.com/office/powerpoint/2010/main" val="42369596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a:t>
            </a:r>
            <a:r>
              <a:rPr lang="en-US" sz="1200" b="1" kern="1200" dirty="0">
                <a:solidFill>
                  <a:schemeClr val="tx1"/>
                </a:solidFill>
                <a:effectLst/>
                <a:latin typeface="+mn-lt"/>
                <a:ea typeface="+mn-ea"/>
                <a:cs typeface="+mn-cs"/>
              </a:rPr>
              <a:t>Student-Centered Introduction </a:t>
            </a:r>
            <a:r>
              <a:rPr lang="en-US" sz="1200" kern="1200" dirty="0">
                <a:solidFill>
                  <a:schemeClr val="tx1"/>
                </a:solidFill>
                <a:effectLst/>
                <a:latin typeface="+mn-lt"/>
                <a:ea typeface="+mn-ea"/>
                <a:cs typeface="+mn-cs"/>
              </a:rPr>
              <a:t>acts as a warm-up unit for both youth and facilitators. It promotes student voice and gives facilitators a baseline for each individual in terms of self-knowledge and self-determination. This focus on the student is central to the work of the T-Folio and follows from research on the importance of putting youth first in order to encourage self-determination and ensure that their needs and interests are being met.</a:t>
            </a:r>
          </a:p>
          <a:p>
            <a:endParaRPr lang="en-US" dirty="0"/>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13</a:t>
            </a:fld>
            <a:endParaRPr lang="en-US" dirty="0"/>
          </a:p>
        </p:txBody>
      </p:sp>
    </p:spTree>
    <p:extLst>
      <p:ext uri="{BB962C8B-B14F-4D97-AF65-F5344CB8AC3E}">
        <p14:creationId xmlns:p14="http://schemas.microsoft.com/office/powerpoint/2010/main" val="1029140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Unit 1: Job Exploration Groundwork </a:t>
            </a:r>
            <a:r>
              <a:rPr lang="en-US" sz="1200" kern="1200" dirty="0">
                <a:solidFill>
                  <a:schemeClr val="tx1"/>
                </a:solidFill>
                <a:effectLst/>
                <a:latin typeface="+mn-lt"/>
                <a:ea typeface="+mn-ea"/>
                <a:cs typeface="+mn-cs"/>
              </a:rPr>
              <a:t>contains a series of assessments in the areas of strengths, preferences, interests, and needs, as well as self-determination and work maturity skills. Students will analyze the results of the assessments and identify connected traits </a:t>
            </a:r>
            <a:r>
              <a:rPr lang="en-US" sz="1200" kern="1200" baseline="0" dirty="0">
                <a:solidFill>
                  <a:schemeClr val="tx1"/>
                </a:solidFill>
                <a:effectLst/>
                <a:latin typeface="+mn-lt"/>
                <a:ea typeface="+mn-ea"/>
                <a:cs typeface="+mn-cs"/>
              </a:rPr>
              <a:t>in relation to potential careers</a:t>
            </a:r>
            <a:r>
              <a:rPr lang="en-US" sz="1200" kern="1200" dirty="0">
                <a:solidFill>
                  <a:schemeClr val="tx1"/>
                </a:solidFill>
                <a:effectLst/>
                <a:latin typeface="+mn-lt"/>
                <a:ea typeface="+mn-ea"/>
                <a:cs typeface="+mn-cs"/>
              </a:rPr>
              <a:t>.</a:t>
            </a:r>
            <a:endParaRPr lang="en-US" dirty="0"/>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14</a:t>
            </a:fld>
            <a:endParaRPr lang="en-US" dirty="0"/>
          </a:p>
        </p:txBody>
      </p:sp>
    </p:spTree>
    <p:extLst>
      <p:ext uri="{BB962C8B-B14F-4D97-AF65-F5344CB8AC3E}">
        <p14:creationId xmlns:p14="http://schemas.microsoft.com/office/powerpoint/2010/main" val="4925875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Unit 2:</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Postsecondary Employment and Education Options </a:t>
            </a:r>
            <a:r>
              <a:rPr lang="en-US" sz="1200" kern="1200" dirty="0">
                <a:solidFill>
                  <a:schemeClr val="tx1"/>
                </a:solidFill>
                <a:effectLst/>
                <a:latin typeface="+mn-lt"/>
                <a:ea typeface="+mn-ea"/>
                <a:cs typeface="+mn-cs"/>
              </a:rPr>
              <a:t>helps students to explore their postsecondary education and training goals for their career(s) of interest. In this unit, students will create and document their goals; chart their course of study; and create an action plan for employment and education.</a:t>
            </a:r>
          </a:p>
          <a:p>
            <a:endParaRPr lang="en-US" dirty="0"/>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15</a:t>
            </a:fld>
            <a:endParaRPr lang="en-US" dirty="0"/>
          </a:p>
        </p:txBody>
      </p:sp>
    </p:spTree>
    <p:extLst>
      <p:ext uri="{BB962C8B-B14F-4D97-AF65-F5344CB8AC3E}">
        <p14:creationId xmlns:p14="http://schemas.microsoft.com/office/powerpoint/2010/main" val="34130963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Unit 3: Work-based Learning Experiences</a:t>
            </a:r>
            <a:r>
              <a:rPr lang="en-US" sz="1200" kern="1200" dirty="0">
                <a:solidFill>
                  <a:schemeClr val="tx1"/>
                </a:solidFill>
                <a:effectLst/>
                <a:latin typeface="+mn-lt"/>
                <a:ea typeface="+mn-ea"/>
                <a:cs typeface="+mn-cs"/>
              </a:rPr>
              <a:t> consists of 6</a:t>
            </a:r>
            <a:r>
              <a:rPr lang="en-US" sz="1200" kern="1200" baseline="0" dirty="0">
                <a:solidFill>
                  <a:schemeClr val="tx1"/>
                </a:solidFill>
                <a:effectLst/>
                <a:latin typeface="+mn-lt"/>
                <a:ea typeface="+mn-ea"/>
                <a:cs typeface="+mn-cs"/>
              </a:rPr>
              <a:t> lessons that </a:t>
            </a:r>
            <a:r>
              <a:rPr lang="en-US" sz="1200" kern="1200" dirty="0">
                <a:solidFill>
                  <a:schemeClr val="tx1"/>
                </a:solidFill>
                <a:effectLst/>
                <a:latin typeface="+mn-lt"/>
                <a:ea typeface="+mn-ea"/>
                <a:cs typeface="+mn-cs"/>
              </a:rPr>
              <a:t>assist students with cultivating experiences that will help prepare them for future careers. Included in this unit are: a workplace skills assessment, a lesson on informational</a:t>
            </a:r>
            <a:r>
              <a:rPr lang="en-US" sz="1200" kern="1200" baseline="0" dirty="0">
                <a:solidFill>
                  <a:schemeClr val="tx1"/>
                </a:solidFill>
                <a:effectLst/>
                <a:latin typeface="+mn-lt"/>
                <a:ea typeface="+mn-ea"/>
                <a:cs typeface="+mn-cs"/>
              </a:rPr>
              <a:t> interviewing, a job shadowing workbook, </a:t>
            </a:r>
            <a:r>
              <a:rPr lang="en-US" sz="1200" kern="1200" dirty="0">
                <a:solidFill>
                  <a:schemeClr val="tx1"/>
                </a:solidFill>
                <a:effectLst/>
                <a:latin typeface="+mn-lt"/>
                <a:ea typeface="+mn-ea"/>
                <a:cs typeface="+mn-cs"/>
              </a:rPr>
              <a:t>sample evaluations and letters of recommendation, and a lesson designed to align the T-Folio with the High School and Beyond Plan.</a:t>
            </a:r>
          </a:p>
          <a:p>
            <a:endParaRPr lang="en-US" dirty="0"/>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16</a:t>
            </a:fld>
            <a:endParaRPr lang="en-US" dirty="0"/>
          </a:p>
        </p:txBody>
      </p:sp>
    </p:spTree>
    <p:extLst>
      <p:ext uri="{BB962C8B-B14F-4D97-AF65-F5344CB8AC3E}">
        <p14:creationId xmlns:p14="http://schemas.microsoft.com/office/powerpoint/2010/main" val="7481889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Unit 4: Workplace Readiness Training</a:t>
            </a:r>
            <a:r>
              <a:rPr lang="en-US" sz="1200" kern="1200" dirty="0">
                <a:solidFill>
                  <a:schemeClr val="tx1"/>
                </a:solidFill>
                <a:effectLst/>
                <a:latin typeface="+mn-lt"/>
                <a:ea typeface="+mn-ea"/>
                <a:cs typeface="+mn-cs"/>
              </a:rPr>
              <a:t> guides students in developing skills and tools such as writing a résumé, giving an elevator speech, and</a:t>
            </a:r>
            <a:r>
              <a:rPr lang="en-US" sz="1200" kern="1200" baseline="0" dirty="0">
                <a:solidFill>
                  <a:schemeClr val="tx1"/>
                </a:solidFill>
                <a:effectLst/>
                <a:latin typeface="+mn-lt"/>
                <a:ea typeface="+mn-ea"/>
                <a:cs typeface="+mn-cs"/>
              </a:rPr>
              <a:t> applying for jobs</a:t>
            </a:r>
            <a:r>
              <a:rPr lang="en-US" sz="1200" kern="1200" dirty="0">
                <a:solidFill>
                  <a:schemeClr val="tx1"/>
                </a:solidFill>
                <a:effectLst/>
                <a:latin typeface="+mn-lt"/>
                <a:ea typeface="+mn-ea"/>
                <a:cs typeface="+mn-cs"/>
              </a:rPr>
              <a:t>. Students will practice filling out a job application, writing thank you letters, and answering interview questions.</a:t>
            </a:r>
          </a:p>
          <a:p>
            <a:endParaRPr lang="en-US" dirty="0"/>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17</a:t>
            </a:fld>
            <a:endParaRPr lang="en-US" dirty="0"/>
          </a:p>
        </p:txBody>
      </p:sp>
    </p:spTree>
    <p:extLst>
      <p:ext uri="{BB962C8B-B14F-4D97-AF65-F5344CB8AC3E}">
        <p14:creationId xmlns:p14="http://schemas.microsoft.com/office/powerpoint/2010/main" val="8910158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fifth and final unit,</a:t>
            </a:r>
            <a:r>
              <a:rPr lang="en-US" sz="1200" b="1"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on </a:t>
            </a:r>
            <a:r>
              <a:rPr lang="en-US" sz="1200" b="1" kern="1200" dirty="0">
                <a:solidFill>
                  <a:schemeClr val="tx1"/>
                </a:solidFill>
                <a:effectLst/>
                <a:latin typeface="+mn-lt"/>
                <a:ea typeface="+mn-ea"/>
                <a:cs typeface="+mn-cs"/>
              </a:rPr>
              <a:t>Self-Advocacy</a:t>
            </a:r>
            <a:r>
              <a:rPr lang="en-US" sz="1200" b="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will reassess the youth’s level of self-determination and assist them in making goals in the areas of self-advocacy, student-led IEPs, and independent living. In the final lesson, the youth will look back on the work they’ve done in the T-Folio and make sure their portfolios are complete!</a:t>
            </a:r>
            <a:endParaRPr lang="en-US" dirty="0"/>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18</a:t>
            </a:fld>
            <a:endParaRPr lang="en-US" dirty="0"/>
          </a:p>
        </p:txBody>
      </p:sp>
    </p:spTree>
    <p:extLst>
      <p:ext uri="{BB962C8B-B14F-4D97-AF65-F5344CB8AC3E}">
        <p14:creationId xmlns:p14="http://schemas.microsoft.com/office/powerpoint/2010/main" val="26608364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There is no log-in necessary to access the T-Folio. Simply navigate to </a:t>
            </a:r>
            <a:r>
              <a:rPr lang="en-US" sz="1200" u="sng" kern="1200" dirty="0">
                <a:solidFill>
                  <a:schemeClr val="tx1"/>
                </a:solidFill>
                <a:effectLst/>
                <a:latin typeface="+mn-lt"/>
                <a:ea typeface="+mn-ea"/>
                <a:cs typeface="+mn-cs"/>
                <a:hlinkClick r:id="rId3"/>
              </a:rPr>
              <a:t>www.cctstfolio.com</a:t>
            </a:r>
            <a:r>
              <a:rPr lang="en-US" sz="1200" kern="1200" dirty="0">
                <a:solidFill>
                  <a:schemeClr val="tx1"/>
                </a:solidFill>
                <a:effectLst/>
                <a:latin typeface="+mn-lt"/>
                <a:ea typeface="+mn-ea"/>
                <a:cs typeface="+mn-cs"/>
              </a:rPr>
              <a:t>. Chrome has the best functionality although other browsers</a:t>
            </a:r>
            <a:r>
              <a:rPr lang="en-US" sz="1200" kern="1200" baseline="0" dirty="0">
                <a:solidFill>
                  <a:schemeClr val="tx1"/>
                </a:solidFill>
                <a:effectLst/>
                <a:latin typeface="+mn-lt"/>
                <a:ea typeface="+mn-ea"/>
                <a:cs typeface="+mn-cs"/>
              </a:rPr>
              <a:t> are compatible as well</a:t>
            </a:r>
            <a:r>
              <a:rPr lang="en-US" sz="1200" kern="1200" dirty="0">
                <a:solidFill>
                  <a:schemeClr val="tx1"/>
                </a:solidFill>
                <a:effectLst/>
                <a:latin typeface="+mn-lt"/>
                <a:ea typeface="+mn-ea"/>
                <a:cs typeface="+mn-cs"/>
              </a:rPr>
              <a:t>. There may be a short wait as the platform loads.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Read the information on</a:t>
            </a:r>
            <a:r>
              <a:rPr lang="en-US" sz="1200" kern="1200" baseline="0" dirty="0">
                <a:solidFill>
                  <a:schemeClr val="tx1"/>
                </a:solidFill>
                <a:effectLst/>
                <a:latin typeface="+mn-lt"/>
                <a:ea typeface="+mn-ea"/>
                <a:cs typeface="+mn-cs"/>
              </a:rPr>
              <a:t> the home page if you haven’t already.</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Next,</a:t>
            </a:r>
            <a:r>
              <a:rPr lang="en-US" sz="1200" kern="1200" baseline="0" dirty="0">
                <a:solidFill>
                  <a:schemeClr val="tx1"/>
                </a:solidFill>
                <a:effectLst/>
                <a:latin typeface="+mn-lt"/>
                <a:ea typeface="+mn-ea"/>
                <a:cs typeface="+mn-cs"/>
              </a:rPr>
              <a:t> f</a:t>
            </a:r>
            <a:r>
              <a:rPr lang="en-US" sz="1200" kern="1200" dirty="0">
                <a:solidFill>
                  <a:schemeClr val="tx1"/>
                </a:solidFill>
                <a:effectLst/>
                <a:latin typeface="+mn-lt"/>
                <a:ea typeface="+mn-ea"/>
                <a:cs typeface="+mn-cs"/>
              </a:rPr>
              <a:t>amiliarize yourself with the units and lessons by navigating through the menus on each page. </a:t>
            </a:r>
          </a:p>
          <a:p>
            <a:pPr marL="171450" indent="-171450">
              <a:buFont typeface="Arial" panose="020B0604020202020204" pitchFamily="34" charset="0"/>
              <a:buChar char="•"/>
            </a:pPr>
            <a:endParaRPr lang="en-US" sz="1200" kern="1200" dirty="0">
              <a:solidFill>
                <a:schemeClr val="tx1"/>
              </a:solidFill>
              <a:effectLst/>
              <a:latin typeface="+mn-lt"/>
              <a:ea typeface="+mn-ea"/>
              <a:cs typeface="+mn-cs"/>
            </a:endParaRPr>
          </a:p>
          <a:p>
            <a:endParaRPr lang="en-US" dirty="0"/>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19</a:t>
            </a:fld>
            <a:endParaRPr lang="en-US" dirty="0"/>
          </a:p>
        </p:txBody>
      </p:sp>
    </p:spTree>
    <p:extLst>
      <p:ext uri="{BB962C8B-B14F-4D97-AF65-F5344CB8AC3E}">
        <p14:creationId xmlns:p14="http://schemas.microsoft.com/office/powerpoint/2010/main" val="2522408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This training is split into two parts.</a:t>
            </a:r>
            <a:r>
              <a:rPr lang="en-US" sz="1200" kern="1200" baseline="0" dirty="0">
                <a:solidFill>
                  <a:schemeClr val="tx1"/>
                </a:solidFill>
                <a:effectLst/>
                <a:latin typeface="+mn-lt"/>
                <a:ea typeface="+mn-ea"/>
                <a:cs typeface="+mn-cs"/>
              </a:rPr>
              <a:t> Part 1 covers the basic information needed to use the T-Folio, including what it is, who it is for, how to implement it, what is included, and how to navigate the lessons and activities. Part 2 offers tips on facilitation and collaboration between educators and agency personnel. </a:t>
            </a:r>
            <a:endParaRPr lang="en-US" dirty="0"/>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2</a:t>
            </a:fld>
            <a:endParaRPr lang="en-US" dirty="0"/>
          </a:p>
        </p:txBody>
      </p:sp>
    </p:spTree>
    <p:extLst>
      <p:ext uri="{BB962C8B-B14F-4D97-AF65-F5344CB8AC3E}">
        <p14:creationId xmlns:p14="http://schemas.microsoft.com/office/powerpoint/2010/main" val="32969699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On the lesson landing page, you will find a summary, objectives, and links to the documents needed to complete the lesson. </a:t>
            </a:r>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20</a:t>
            </a:fld>
            <a:endParaRPr lang="en-US" dirty="0"/>
          </a:p>
        </p:txBody>
      </p:sp>
    </p:spTree>
    <p:extLst>
      <p:ext uri="{BB962C8B-B14F-4D97-AF65-F5344CB8AC3E}">
        <p14:creationId xmlns:p14="http://schemas.microsoft.com/office/powerpoint/2010/main" val="993684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 typical lesson includes a lesson guide, at least one activity, and a PowerPoint presentation. PDFs of the PowerPoints are provided for those who prefer a print copy or choose not to use PowerPoint. Some lessons also include samples of activities or portfolio entries so that youth can work from an example.</a:t>
            </a:r>
          </a:p>
          <a:p>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lesson guides can be accessed from the lesson landing page and either followed online or printed to use in hard copy.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activities can either be completed online and saved as a PDF or printed and filled out by hand, depending on the youth’s needs.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lessons are intended to be used as a scaffolded set of learning activities. However, they can be used as stand-alone activities after some minor preparation with the youth. </a:t>
            </a:r>
          </a:p>
          <a:p>
            <a:endParaRPr lang="en-US" sz="1200" kern="1200" dirty="0">
              <a:solidFill>
                <a:schemeClr val="tx1"/>
              </a:solidFill>
              <a:effectLst/>
              <a:latin typeface="+mn-lt"/>
              <a:ea typeface="+mn-ea"/>
              <a:cs typeface="+mn-cs"/>
            </a:endParaRPr>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21</a:t>
            </a:fld>
            <a:endParaRPr lang="en-US" dirty="0"/>
          </a:p>
        </p:txBody>
      </p:sp>
    </p:spTree>
    <p:extLst>
      <p:ext uri="{BB962C8B-B14F-4D97-AF65-F5344CB8AC3E}">
        <p14:creationId xmlns:p14="http://schemas.microsoft.com/office/powerpoint/2010/main" val="4297890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Lesson guides are available on each lesson landing page and include: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 lesson summary and objectives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Facilitator Notes with helpful information for the facilitator.</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An Introduction to</a:t>
            </a:r>
            <a:r>
              <a:rPr lang="en-US" sz="1200" kern="1200" baseline="0" dirty="0">
                <a:solidFill>
                  <a:schemeClr val="tx1"/>
                </a:solidFill>
                <a:effectLst/>
                <a:latin typeface="+mn-lt"/>
                <a:ea typeface="+mn-ea"/>
                <a:cs typeface="+mn-cs"/>
              </a:rPr>
              <a:t> the lesson </a:t>
            </a:r>
            <a:r>
              <a:rPr lang="en-US" sz="1200" kern="1200" dirty="0">
                <a:solidFill>
                  <a:schemeClr val="tx1"/>
                </a:solidFill>
                <a:effectLst/>
                <a:latin typeface="+mn-lt"/>
                <a:ea typeface="+mn-ea"/>
                <a:cs typeface="+mn-cs"/>
              </a:rPr>
              <a:t>with script suggestions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One or more activities to facilitate with the youth, usually leading to an item for their transition portfolio</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Debrief and Guiding Questions which helps youth to assimilate what they have learned</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And</a:t>
            </a:r>
            <a:r>
              <a:rPr lang="en-US" sz="1200" kern="1200" baseline="0" dirty="0">
                <a:solidFill>
                  <a:schemeClr val="tx1"/>
                </a:solidFill>
                <a:effectLst/>
                <a:latin typeface="+mn-lt"/>
                <a:ea typeface="+mn-ea"/>
                <a:cs typeface="+mn-cs"/>
              </a:rPr>
              <a:t> f</a:t>
            </a:r>
            <a:r>
              <a:rPr lang="en-US" sz="1200" kern="1200" dirty="0">
                <a:solidFill>
                  <a:schemeClr val="tx1"/>
                </a:solidFill>
                <a:effectLst/>
                <a:latin typeface="+mn-lt"/>
                <a:ea typeface="+mn-ea"/>
                <a:cs typeface="+mn-cs"/>
              </a:rPr>
              <a:t>inally, Additional Resources</a:t>
            </a:r>
            <a:r>
              <a:rPr lang="en-US" sz="1200" kern="1200" baseline="0" dirty="0">
                <a:solidFill>
                  <a:schemeClr val="tx1"/>
                </a:solidFill>
                <a:effectLst/>
                <a:latin typeface="+mn-lt"/>
                <a:ea typeface="+mn-ea"/>
                <a:cs typeface="+mn-cs"/>
              </a:rPr>
              <a:t> and</a:t>
            </a:r>
            <a:r>
              <a:rPr lang="en-US" sz="1200" kern="1200" dirty="0">
                <a:solidFill>
                  <a:schemeClr val="tx1"/>
                </a:solidFill>
                <a:effectLst/>
                <a:latin typeface="+mn-lt"/>
                <a:ea typeface="+mn-ea"/>
                <a:cs typeface="+mn-cs"/>
              </a:rPr>
              <a:t> Considerations for Accommodation</a:t>
            </a:r>
            <a:endParaRPr lang="en-US" dirty="0"/>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22</a:t>
            </a:fld>
            <a:endParaRPr lang="en-US" dirty="0"/>
          </a:p>
        </p:txBody>
      </p:sp>
    </p:spTree>
    <p:extLst>
      <p:ext uri="{BB962C8B-B14F-4D97-AF65-F5344CB8AC3E}">
        <p14:creationId xmlns:p14="http://schemas.microsoft.com/office/powerpoint/2010/main" val="29534015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baseline="0" dirty="0">
                <a:solidFill>
                  <a:schemeClr val="tx1"/>
                </a:solidFill>
                <a:effectLst/>
                <a:latin typeface="+mn-lt"/>
                <a:ea typeface="+mn-ea"/>
                <a:cs typeface="+mn-cs"/>
              </a:rPr>
              <a:t>This is an example of a lesson guide from Unit 1, Lesson 1. Any items to be added to the student’s transition portfolio are noted in the box at the top right corner.</a:t>
            </a:r>
            <a:endParaRPr lang="en-US" dirty="0"/>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23</a:t>
            </a:fld>
            <a:endParaRPr lang="en-US" dirty="0"/>
          </a:p>
        </p:txBody>
      </p:sp>
    </p:spTree>
    <p:extLst>
      <p:ext uri="{BB962C8B-B14F-4D97-AF65-F5344CB8AC3E}">
        <p14:creationId xmlns:p14="http://schemas.microsoft.com/office/powerpoint/2010/main" val="26474416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PowerPoint presentation can be downloaded from the lesson landing page, as shown in</a:t>
            </a:r>
            <a:r>
              <a:rPr lang="en-US" baseline="0" dirty="0"/>
              <a:t> the image, or from the lesson guide.</a:t>
            </a:r>
            <a:endParaRPr lang="en-US" dirty="0"/>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24</a:t>
            </a:fld>
            <a:endParaRPr lang="en-US" dirty="0"/>
          </a:p>
        </p:txBody>
      </p:sp>
    </p:spTree>
    <p:extLst>
      <p:ext uri="{BB962C8B-B14F-4D97-AF65-F5344CB8AC3E}">
        <p14:creationId xmlns:p14="http://schemas.microsoft.com/office/powerpoint/2010/main" val="39747843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Like the lesson guide, the PowerPoint presentation</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guides the facilitator and youth through the lesson. The PowerPoint can be used as a presentation in the classroom, or it can be used for your information as you prepare</a:t>
            </a:r>
            <a:r>
              <a:rPr lang="en-US" sz="1200" kern="1200" baseline="0" dirty="0">
                <a:solidFill>
                  <a:schemeClr val="tx1"/>
                </a:solidFill>
                <a:effectLst/>
                <a:latin typeface="+mn-lt"/>
                <a:ea typeface="+mn-ea"/>
                <a:cs typeface="+mn-cs"/>
              </a:rPr>
              <a:t> the lesson</a:t>
            </a:r>
            <a:r>
              <a:rPr lang="en-US" sz="1200" kern="1200" dirty="0">
                <a:solidFill>
                  <a:schemeClr val="tx1"/>
                </a:solidFill>
                <a:effectLst/>
                <a:latin typeface="+mn-lt"/>
                <a:ea typeface="+mn-ea"/>
                <a:cs typeface="+mn-cs"/>
              </a:rPr>
              <a:t>. Many</a:t>
            </a:r>
            <a:r>
              <a:rPr lang="en-US" sz="1200" kern="1200" baseline="0" dirty="0">
                <a:solidFill>
                  <a:schemeClr val="tx1"/>
                </a:solidFill>
                <a:effectLst/>
                <a:latin typeface="+mn-lt"/>
                <a:ea typeface="+mn-ea"/>
                <a:cs typeface="+mn-cs"/>
              </a:rPr>
              <a:t> slides have notes that support the information on the slide, so b</a:t>
            </a:r>
            <a:r>
              <a:rPr lang="en-US" sz="1200" kern="1200" dirty="0">
                <a:solidFill>
                  <a:schemeClr val="tx1"/>
                </a:solidFill>
                <a:effectLst/>
                <a:latin typeface="+mn-lt"/>
                <a:ea typeface="+mn-ea"/>
                <a:cs typeface="+mn-cs"/>
              </a:rPr>
              <a:t>e sure to read the PowerPoint (or the PDF version if you prefer), including the Notes section, before conducting the lesson.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If you use the PowerPoint in the classroom, be sure to note where there are links to external websites that will be part of the activity. You may want to pull these up ahead of time or be ready to instruct the youth on how to find them.</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PowerPoint</a:t>
            </a:r>
            <a:r>
              <a:rPr lang="en-US" sz="1200" kern="1200" baseline="0" dirty="0">
                <a:solidFill>
                  <a:schemeClr val="tx1"/>
                </a:solidFill>
                <a:effectLst/>
                <a:latin typeface="+mn-lt"/>
                <a:ea typeface="+mn-ea"/>
                <a:cs typeface="+mn-cs"/>
              </a:rPr>
              <a:t> can be modified or adapted as needed. </a:t>
            </a:r>
            <a:endParaRPr lang="en-US" sz="1200" kern="1200" dirty="0">
              <a:solidFill>
                <a:schemeClr val="tx1"/>
              </a:solidFill>
              <a:effectLst/>
              <a:latin typeface="+mn-lt"/>
              <a:ea typeface="+mn-ea"/>
              <a:cs typeface="+mn-cs"/>
            </a:endParaRPr>
          </a:p>
          <a:p>
            <a:endParaRPr lang="en-US" dirty="0"/>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25</a:t>
            </a:fld>
            <a:endParaRPr lang="en-US" dirty="0"/>
          </a:p>
        </p:txBody>
      </p:sp>
    </p:spTree>
    <p:extLst>
      <p:ext uri="{BB962C8B-B14F-4D97-AF65-F5344CB8AC3E}">
        <p14:creationId xmlns:p14="http://schemas.microsoft.com/office/powerpoint/2010/main" val="41320211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The</a:t>
            </a:r>
            <a:r>
              <a:rPr lang="en-US" sz="1200" kern="1200" baseline="0" dirty="0">
                <a:solidFill>
                  <a:schemeClr val="tx1"/>
                </a:solidFill>
                <a:effectLst/>
                <a:latin typeface="+mn-lt"/>
                <a:ea typeface="+mn-ea"/>
                <a:cs typeface="+mn-cs"/>
              </a:rPr>
              <a:t> activities can be accessed from the lesson landing page, as shown in the image, or from the lesson guide.</a:t>
            </a:r>
            <a:endParaRPr lang="en-US" sz="1200" kern="1200" dirty="0">
              <a:solidFill>
                <a:schemeClr val="tx1"/>
              </a:solidFill>
              <a:effectLst/>
              <a:latin typeface="+mn-lt"/>
              <a:ea typeface="+mn-ea"/>
              <a:cs typeface="+mn-cs"/>
            </a:endParaRPr>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26</a:t>
            </a:fld>
            <a:endParaRPr lang="en-US" dirty="0"/>
          </a:p>
        </p:txBody>
      </p:sp>
    </p:spTree>
    <p:extLst>
      <p:ext uri="{BB962C8B-B14F-4D97-AF65-F5344CB8AC3E}">
        <p14:creationId xmlns:p14="http://schemas.microsoft.com/office/powerpoint/2010/main" val="41653557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lesson has at least one activity for the youth to complete. The lesson guide provides the facilitator with directions and links to the activity(s).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There is a “product” at the end of each activity that will need to be</a:t>
            </a:r>
            <a:r>
              <a:rPr lang="en-US" sz="1200" kern="1200" baseline="0" dirty="0">
                <a:solidFill>
                  <a:schemeClr val="tx1"/>
                </a:solidFill>
                <a:effectLst/>
                <a:latin typeface="+mn-lt"/>
                <a:ea typeface="+mn-ea"/>
                <a:cs typeface="+mn-cs"/>
              </a:rPr>
              <a:t> saved</a:t>
            </a:r>
            <a:r>
              <a:rPr lang="en-US" sz="1200" kern="1200" dirty="0">
                <a:solidFill>
                  <a:schemeClr val="tx1"/>
                </a:solidFill>
                <a:effectLst/>
                <a:latin typeface="+mn-lt"/>
                <a:ea typeface="+mn-ea"/>
                <a:cs typeface="+mn-cs"/>
              </a:rPr>
              <a:t> in some location as a PDF.</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We recommend that students have a designated location for their transition portfolio files so that they can be easily organized,</a:t>
            </a:r>
            <a:r>
              <a:rPr lang="en-US" sz="1200" kern="1200" baseline="0" dirty="0">
                <a:solidFill>
                  <a:schemeClr val="tx1"/>
                </a:solidFill>
                <a:effectLst/>
                <a:latin typeface="+mn-lt"/>
                <a:ea typeface="+mn-ea"/>
                <a:cs typeface="+mn-cs"/>
              </a:rPr>
              <a:t> whether cloud-based, a thumb drive, or a physical folder.</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27</a:t>
            </a:fld>
            <a:endParaRPr lang="en-US" dirty="0"/>
          </a:p>
        </p:txBody>
      </p:sp>
    </p:spTree>
    <p:extLst>
      <p:ext uri="{BB962C8B-B14F-4D97-AF65-F5344CB8AC3E}">
        <p14:creationId xmlns:p14="http://schemas.microsoft.com/office/powerpoint/2010/main" val="15776788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a:solidFill>
                  <a:schemeClr val="tx1"/>
                </a:solidFill>
                <a:effectLst/>
                <a:latin typeface="+mn-lt"/>
                <a:ea typeface="+mn-ea"/>
                <a:cs typeface="+mn-cs"/>
              </a:rPr>
              <a:t>It is important to remember that the </a:t>
            </a:r>
            <a:r>
              <a:rPr lang="en-US" sz="1200" kern="1200" dirty="0">
                <a:solidFill>
                  <a:schemeClr val="tx1"/>
                </a:solidFill>
                <a:effectLst/>
                <a:latin typeface="+mn-lt"/>
                <a:ea typeface="+mn-ea"/>
                <a:cs typeface="+mn-cs"/>
              </a:rPr>
              <a:t>T-Folio </a:t>
            </a:r>
            <a:r>
              <a:rPr lang="en-US" sz="1200" b="1" kern="1200" dirty="0">
                <a:solidFill>
                  <a:schemeClr val="tx1"/>
                </a:solidFill>
                <a:effectLst/>
                <a:latin typeface="+mn-lt"/>
                <a:ea typeface="+mn-ea"/>
                <a:cs typeface="+mn-cs"/>
              </a:rPr>
              <a:t>will not store any of the user’s work or information</a:t>
            </a:r>
            <a:r>
              <a:rPr lang="en-US" sz="1200" kern="1200" dirty="0">
                <a:solidFill>
                  <a:schemeClr val="tx1"/>
                </a:solidFill>
                <a:effectLst/>
                <a:latin typeface="+mn-lt"/>
                <a:ea typeface="+mn-ea"/>
                <a:cs typeface="+mn-cs"/>
              </a:rPr>
              <a:t>. It is therefore recommended that youth save their work once it is completed by creating a PDF of the activity.</a:t>
            </a:r>
            <a:r>
              <a:rPr lang="en-US" sz="1200" kern="1200" baseline="0" dirty="0">
                <a:solidFill>
                  <a:schemeClr val="tx1"/>
                </a:solidFill>
                <a:effectLst/>
                <a:latin typeface="+mn-lt"/>
                <a:ea typeface="+mn-ea"/>
                <a:cs typeface="+mn-cs"/>
              </a:rPr>
              <a:t> </a:t>
            </a:r>
          </a:p>
          <a:p>
            <a:endParaRPr lang="en-US" sz="1200" kern="1200" baseline="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First, a</a:t>
            </a:r>
            <a:r>
              <a:rPr lang="en-US" sz="1200" kern="1200" dirty="0">
                <a:solidFill>
                  <a:schemeClr val="tx1"/>
                </a:solidFill>
                <a:effectLst/>
                <a:latin typeface="+mn-lt"/>
                <a:ea typeface="+mn-ea"/>
                <a:cs typeface="+mn-cs"/>
              </a:rPr>
              <a:t>fter</a:t>
            </a:r>
            <a:r>
              <a:rPr lang="en-US" sz="1200" kern="1200" baseline="0" dirty="0">
                <a:solidFill>
                  <a:schemeClr val="tx1"/>
                </a:solidFill>
                <a:effectLst/>
                <a:latin typeface="+mn-lt"/>
                <a:ea typeface="+mn-ea"/>
                <a:cs typeface="+mn-cs"/>
              </a:rPr>
              <a:t> the activity has been completed, click </a:t>
            </a:r>
            <a:r>
              <a:rPr lang="en-US" sz="1200" kern="1200" dirty="0">
                <a:solidFill>
                  <a:schemeClr val="tx1"/>
                </a:solidFill>
                <a:effectLst/>
                <a:latin typeface="+mn-lt"/>
                <a:ea typeface="+mn-ea"/>
                <a:cs typeface="+mn-cs"/>
              </a:rPr>
              <a:t>on the “Print” button.</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endParaRPr lang="en-US" dirty="0"/>
          </a:p>
          <a:p>
            <a:endParaRPr lang="en-US" dirty="0"/>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28</a:t>
            </a:fld>
            <a:endParaRPr lang="en-US" dirty="0"/>
          </a:p>
        </p:txBody>
      </p:sp>
    </p:spTree>
    <p:extLst>
      <p:ext uri="{BB962C8B-B14F-4D97-AF65-F5344CB8AC3E}">
        <p14:creationId xmlns:p14="http://schemas.microsoft.com/office/powerpoint/2010/main" val="10574907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US" sz="1200" kern="1200" dirty="0">
                <a:solidFill>
                  <a:schemeClr val="tx1"/>
                </a:solidFill>
                <a:effectLst/>
                <a:latin typeface="+mn-lt"/>
                <a:ea typeface="+mn-ea"/>
                <a:cs typeface="+mn-cs"/>
              </a:rPr>
              <a:t>Then</a:t>
            </a:r>
            <a:r>
              <a:rPr lang="en-US" sz="1200" kern="1200" baseline="0" dirty="0">
                <a:solidFill>
                  <a:schemeClr val="tx1"/>
                </a:solidFill>
                <a:effectLst/>
                <a:latin typeface="+mn-lt"/>
                <a:ea typeface="+mn-ea"/>
                <a:cs typeface="+mn-cs"/>
              </a:rPr>
              <a:t> f</a:t>
            </a:r>
            <a:r>
              <a:rPr lang="en-US" sz="1200" kern="1200" dirty="0">
                <a:solidFill>
                  <a:schemeClr val="tx1"/>
                </a:solidFill>
                <a:effectLst/>
                <a:latin typeface="+mn-lt"/>
                <a:ea typeface="+mn-ea"/>
                <a:cs typeface="+mn-cs"/>
              </a:rPr>
              <a:t>rom the Print screen, choose</a:t>
            </a:r>
            <a:r>
              <a:rPr lang="en-US" sz="1200" kern="1200" baseline="0" dirty="0">
                <a:solidFill>
                  <a:schemeClr val="tx1"/>
                </a:solidFill>
                <a:effectLst/>
                <a:latin typeface="+mn-lt"/>
                <a:ea typeface="+mn-ea"/>
                <a:cs typeface="+mn-cs"/>
              </a:rPr>
              <a:t> “Save as PDF” by changing the printer destination. This may look different depending on your operating system.</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endParaRPr lang="en-US" dirty="0"/>
          </a:p>
          <a:p>
            <a:endParaRPr lang="en-US" dirty="0"/>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29</a:t>
            </a:fld>
            <a:endParaRPr lang="en-US" dirty="0"/>
          </a:p>
        </p:txBody>
      </p:sp>
    </p:spTree>
    <p:extLst>
      <p:ext uri="{BB962C8B-B14F-4D97-AF65-F5344CB8AC3E}">
        <p14:creationId xmlns:p14="http://schemas.microsoft.com/office/powerpoint/2010/main" val="4156664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Part</a:t>
            </a:r>
            <a:r>
              <a:rPr lang="en-US" sz="1200" kern="1200" baseline="0" dirty="0">
                <a:solidFill>
                  <a:schemeClr val="tx1"/>
                </a:solidFill>
                <a:effectLst/>
                <a:latin typeface="+mn-lt"/>
                <a:ea typeface="+mn-ea"/>
                <a:cs typeface="+mn-cs"/>
              </a:rPr>
              <a:t> 2 of t</a:t>
            </a:r>
            <a:r>
              <a:rPr lang="en-US" sz="1200" kern="1200" dirty="0">
                <a:solidFill>
                  <a:schemeClr val="tx1"/>
                </a:solidFill>
                <a:effectLst/>
                <a:latin typeface="+mn-lt"/>
                <a:ea typeface="+mn-ea"/>
                <a:cs typeface="+mn-cs"/>
              </a:rPr>
              <a:t>his training will address </a:t>
            </a:r>
            <a:r>
              <a:rPr lang="en-US" sz="1200" kern="1200" baseline="0" dirty="0">
                <a:solidFill>
                  <a:schemeClr val="tx1"/>
                </a:solidFill>
                <a:effectLst/>
                <a:latin typeface="+mn-lt"/>
                <a:ea typeface="+mn-ea"/>
                <a:cs typeface="+mn-cs"/>
              </a:rPr>
              <a:t>effective collaboration between educators and agency personnel and will give suggestions on how to facilitate a lesson with youth.</a:t>
            </a:r>
            <a:endParaRPr lang="en-US" sz="1200" kern="1200" dirty="0">
              <a:solidFill>
                <a:schemeClr val="tx1"/>
              </a:solidFill>
              <a:effectLst/>
              <a:latin typeface="+mn-lt"/>
              <a:ea typeface="+mn-ea"/>
              <a:cs typeface="+mn-cs"/>
            </a:endParaRPr>
          </a:p>
          <a:p>
            <a:endParaRPr lang="en-US" dirty="0"/>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3</a:t>
            </a:fld>
            <a:endParaRPr lang="en-US" dirty="0"/>
          </a:p>
        </p:txBody>
      </p:sp>
    </p:spTree>
    <p:extLst>
      <p:ext uri="{BB962C8B-B14F-4D97-AF65-F5344CB8AC3E}">
        <p14:creationId xmlns:p14="http://schemas.microsoft.com/office/powerpoint/2010/main" val="377979725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Next,</a:t>
            </a:r>
            <a:r>
              <a:rPr lang="en-US" sz="1200" kern="1200" baseline="0" dirty="0">
                <a:solidFill>
                  <a:schemeClr val="tx1"/>
                </a:solidFill>
                <a:effectLst/>
                <a:latin typeface="+mn-lt"/>
                <a:ea typeface="+mn-ea"/>
                <a:cs typeface="+mn-cs"/>
              </a:rPr>
              <a:t> c</a:t>
            </a:r>
            <a:r>
              <a:rPr lang="en-US" sz="1200" kern="1200" dirty="0">
                <a:solidFill>
                  <a:schemeClr val="tx1"/>
                </a:solidFill>
                <a:effectLst/>
                <a:latin typeface="+mn-lt"/>
                <a:ea typeface="+mn-ea"/>
                <a:cs typeface="+mn-cs"/>
              </a:rPr>
              <a:t>hoose a descriptive file name and save to a place where the student will be able to access it (local computer, thumb drive, school district server).</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Once the form is saved, it can also be printed and added to the student’s file.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Since the </a:t>
            </a:r>
            <a:r>
              <a:rPr lang="en-US" sz="1200" b="0" kern="1200" dirty="0">
                <a:solidFill>
                  <a:schemeClr val="tx1"/>
                </a:solidFill>
                <a:effectLst/>
                <a:latin typeface="+mn-lt"/>
                <a:ea typeface="+mn-ea"/>
                <a:cs typeface="+mn-cs"/>
              </a:rPr>
              <a:t>T-Folio does not store the user’s work</a:t>
            </a:r>
            <a:r>
              <a:rPr lang="en-US" sz="1200" kern="1200" dirty="0">
                <a:solidFill>
                  <a:schemeClr val="tx1"/>
                </a:solidFill>
                <a:effectLst/>
                <a:latin typeface="+mn-lt"/>
                <a:ea typeface="+mn-ea"/>
                <a:cs typeface="+mn-cs"/>
              </a:rPr>
              <a:t>, be sure to plan activities so that they can be completed in a single sitting. Allow youth ample time to complete full activities before they are saved as a PDF. </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endParaRPr lang="en-US" dirty="0"/>
          </a:p>
          <a:p>
            <a:endParaRPr lang="en-US" dirty="0"/>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30</a:t>
            </a:fld>
            <a:endParaRPr lang="en-US" dirty="0"/>
          </a:p>
        </p:txBody>
      </p:sp>
    </p:spTree>
    <p:extLst>
      <p:ext uri="{BB962C8B-B14F-4D97-AF65-F5344CB8AC3E}">
        <p14:creationId xmlns:p14="http://schemas.microsoft.com/office/powerpoint/2010/main" val="333223703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chemeClr val="tx1"/>
                </a:solidFill>
                <a:effectLst/>
                <a:latin typeface="+mn-lt"/>
                <a:ea typeface="+mn-ea"/>
                <a:cs typeface="+mn-cs"/>
              </a:rPr>
              <a:t>After an item has been saved and added to the student’s transition portfolio, students can mark it as completed on the T-Folio Tracker. </a:t>
            </a:r>
            <a:r>
              <a:rPr lang="en-US" sz="1200" b="1"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chemeClr val="tx1"/>
                </a:solidFill>
                <a:effectLst/>
                <a:latin typeface="+mn-lt"/>
                <a:ea typeface="+mn-ea"/>
                <a:cs typeface="+mn-cs"/>
              </a:rPr>
              <a:t>This </a:t>
            </a:r>
            <a:r>
              <a:rPr lang="en-US" sz="1200" kern="1200" baseline="0" dirty="0">
                <a:solidFill>
                  <a:schemeClr val="tx1"/>
                </a:solidFill>
                <a:effectLst/>
                <a:latin typeface="+mn-lt"/>
                <a:ea typeface="+mn-ea"/>
                <a:cs typeface="+mn-cs"/>
              </a:rPr>
              <a:t>is how youth will track their work and remember where they have stored their documents.</a:t>
            </a:r>
            <a:r>
              <a:rPr lang="en-US" sz="1200" kern="1200" dirty="0">
                <a:solidFill>
                  <a:schemeClr val="tx1"/>
                </a:solidFill>
                <a:effectLst/>
                <a:latin typeface="+mn-lt"/>
                <a:ea typeface="+mn-ea"/>
                <a:cs typeface="+mn-cs"/>
              </a:rPr>
              <a:t> The T-Folio Tracker is a Word document that can be accessed from the T-Folio home page, or from the Introduction, Lesson 1, and then stored along with the student’s other transition portfolio documents.</a:t>
            </a:r>
          </a:p>
          <a:p>
            <a:endParaRPr lang="en-US" dirty="0"/>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31</a:t>
            </a:fld>
            <a:endParaRPr lang="en-US" dirty="0"/>
          </a:p>
        </p:txBody>
      </p:sp>
    </p:spTree>
    <p:extLst>
      <p:ext uri="{BB962C8B-B14F-4D97-AF65-F5344CB8AC3E}">
        <p14:creationId xmlns:p14="http://schemas.microsoft.com/office/powerpoint/2010/main" val="25147169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Some schools and organizations have firewalls or other protections in place that block access to some T-Folio content. A "white list" is</a:t>
            </a:r>
            <a:r>
              <a:rPr lang="en-US" sz="1200" b="0" i="0" kern="1200" baseline="0" dirty="0">
                <a:solidFill>
                  <a:schemeClr val="tx1"/>
                </a:solidFill>
                <a:effectLst/>
                <a:latin typeface="+mn-lt"/>
                <a:ea typeface="+mn-ea"/>
                <a:cs typeface="+mn-cs"/>
              </a:rPr>
              <a:t> available for download that can be given to </a:t>
            </a:r>
            <a:r>
              <a:rPr lang="en-US" sz="1200" b="0" i="0" kern="1200" dirty="0">
                <a:solidFill>
                  <a:schemeClr val="tx1"/>
                </a:solidFill>
                <a:effectLst/>
                <a:latin typeface="+mn-lt"/>
                <a:ea typeface="+mn-ea"/>
                <a:cs typeface="+mn-cs"/>
              </a:rPr>
              <a:t>your IT department to add to the list of URLs recognized as safe. The white list can be accessed</a:t>
            </a:r>
            <a:r>
              <a:rPr lang="en-US" sz="1200" b="0" i="0" kern="1200" baseline="0" dirty="0">
                <a:solidFill>
                  <a:schemeClr val="tx1"/>
                </a:solidFill>
                <a:effectLst/>
                <a:latin typeface="+mn-lt"/>
                <a:ea typeface="+mn-ea"/>
                <a:cs typeface="+mn-cs"/>
              </a:rPr>
              <a:t> from the Help page or by clicking the link in this slide. The link will direct you to a Google spreadsheet which you can share or download as an Excel file.</a:t>
            </a:r>
            <a:endParaRPr lang="en-US" dirty="0"/>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32</a:t>
            </a:fld>
            <a:endParaRPr lang="en-US" dirty="0"/>
          </a:p>
        </p:txBody>
      </p:sp>
    </p:spTree>
    <p:extLst>
      <p:ext uri="{BB962C8B-B14F-4D97-AF65-F5344CB8AC3E}">
        <p14:creationId xmlns:p14="http://schemas.microsoft.com/office/powerpoint/2010/main" val="114854694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Part 2</a:t>
            </a:r>
            <a:r>
              <a:rPr lang="en-US" baseline="0" dirty="0"/>
              <a:t>: Collaboration and Facilitation</a:t>
            </a:r>
            <a:endParaRPr lang="en-US" dirty="0"/>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33</a:t>
            </a:fld>
            <a:endParaRPr lang="en-US" dirty="0"/>
          </a:p>
        </p:txBody>
      </p:sp>
    </p:spTree>
    <p:extLst>
      <p:ext uri="{BB962C8B-B14F-4D97-AF65-F5344CB8AC3E}">
        <p14:creationId xmlns:p14="http://schemas.microsoft.com/office/powerpoint/2010/main" val="9603879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One</a:t>
            </a:r>
            <a:r>
              <a:rPr lang="en-US" sz="1200" kern="1200" baseline="0" dirty="0">
                <a:solidFill>
                  <a:schemeClr val="tx1"/>
                </a:solidFill>
                <a:effectLst/>
                <a:latin typeface="+mn-lt"/>
                <a:ea typeface="+mn-ea"/>
                <a:cs typeface="+mn-cs"/>
              </a:rPr>
              <a:t> option we encourage is for the </a:t>
            </a:r>
            <a:r>
              <a:rPr lang="en-US" sz="1200" kern="1200" dirty="0">
                <a:solidFill>
                  <a:schemeClr val="tx1"/>
                </a:solidFill>
                <a:effectLst/>
                <a:latin typeface="+mn-lt"/>
                <a:ea typeface="+mn-ea"/>
                <a:cs typeface="+mn-cs"/>
              </a:rPr>
              <a:t>T-Folio curriculum to be co-facilitated by school personnel and DVR. The curriculum is designed to be flexible in its delivery where all or some of the lessons can be co-facilitated. The ideal implementation would allow for planning time where both facilitators identify their areas of focus and expertise as they prepare for working with youth.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power of collaboration is multifaceted, where each facilitator brings knowledge and skills to the experience that the other may not have.  </a:t>
            </a:r>
            <a:endParaRPr lang="en-US" dirty="0"/>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34</a:t>
            </a:fld>
            <a:endParaRPr lang="en-US" dirty="0"/>
          </a:p>
        </p:txBody>
      </p:sp>
    </p:spTree>
    <p:extLst>
      <p:ext uri="{BB962C8B-B14F-4D97-AF65-F5344CB8AC3E}">
        <p14:creationId xmlns:p14="http://schemas.microsoft.com/office/powerpoint/2010/main" val="18170824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effectLst/>
                <a:latin typeface="+mn-lt"/>
                <a:ea typeface="+mn-ea"/>
                <a:cs typeface="+mn-cs"/>
              </a:rPr>
              <a:t>Establish rapport</a:t>
            </a:r>
            <a:r>
              <a:rPr lang="en-US" sz="1200" kern="1200" dirty="0">
                <a:solidFill>
                  <a:schemeClr val="tx1"/>
                </a:solidFill>
                <a:effectLst/>
                <a:latin typeface="+mn-lt"/>
                <a:ea typeface="+mn-ea"/>
                <a:cs typeface="+mn-cs"/>
              </a:rPr>
              <a:t>. Establish a relationship. Learn each other’s professional language as well as getting to know each other on a personal level. A positive relationship will help minimize misunderstandings, motivate you, and model collaboration and teamwork that is essential in the workplace.</a:t>
            </a:r>
          </a:p>
          <a:p>
            <a:pPr marL="0" lvl="0" indent="0">
              <a:buFont typeface="Arial" panose="020B0604020202020204" pitchFamily="34" charset="0"/>
              <a:buNone/>
            </a:pPr>
            <a:endParaRPr lang="en-US" sz="12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effectLst/>
                <a:latin typeface="+mn-lt"/>
                <a:ea typeface="+mn-ea"/>
                <a:cs typeface="+mn-cs"/>
              </a:rPr>
              <a:t>Identify your styles and use them to create a cohesive instructional setting. </a:t>
            </a:r>
            <a:r>
              <a:rPr lang="en-US" sz="1200" kern="1200" dirty="0">
                <a:solidFill>
                  <a:schemeClr val="tx1"/>
                </a:solidFill>
                <a:effectLst/>
                <a:latin typeface="+mn-lt"/>
                <a:ea typeface="+mn-ea"/>
                <a:cs typeface="+mn-cs"/>
              </a:rPr>
              <a:t>Find a balance that makes everyone comfortable. Plan lessons together and use your styles to complement and enhance the lessons and the delivery of instruction. Create a cohesive instructional setting with consistent expectations about instruction and discipline styles.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effectLst/>
                <a:latin typeface="+mn-lt"/>
                <a:ea typeface="+mn-ea"/>
                <a:cs typeface="+mn-cs"/>
              </a:rPr>
              <a:t>Discuss strengths and weaknesses. </a:t>
            </a:r>
            <a:r>
              <a:rPr lang="en-US" sz="1200" kern="1200" dirty="0">
                <a:solidFill>
                  <a:schemeClr val="tx1"/>
                </a:solidFill>
                <a:effectLst/>
                <a:latin typeface="+mn-lt"/>
                <a:ea typeface="+mn-ea"/>
                <a:cs typeface="+mn-cs"/>
              </a:rPr>
              <a:t>Identify your strengths and allow the other person to be the lead in those areas in which they are strongest. By using these strengths, instruction can be differentiated to meet the needs of a larger group more frequently, as well as allowing for individualized instruction.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effectLst/>
                <a:latin typeface="+mn-lt"/>
                <a:ea typeface="+mn-ea"/>
                <a:cs typeface="+mn-cs"/>
              </a:rPr>
              <a:t>Discuss individualized needs and overall goals</a:t>
            </a:r>
            <a:r>
              <a:rPr lang="en-US" sz="1200" kern="1200" dirty="0">
                <a:solidFill>
                  <a:schemeClr val="tx1"/>
                </a:solidFill>
                <a:effectLst/>
                <a:latin typeface="+mn-lt"/>
                <a:ea typeface="+mn-ea"/>
                <a:cs typeface="+mn-cs"/>
              </a:rPr>
              <a:t>. It is important to discuss modifications and accommodations as well as the goals and objectives for each lesson to ensure student success in the instructional setting.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effectLst/>
                <a:latin typeface="+mn-lt"/>
                <a:ea typeface="+mn-ea"/>
                <a:cs typeface="+mn-cs"/>
              </a:rPr>
              <a:t>Formulate a plan of action and act as a unified team. </a:t>
            </a:r>
            <a:r>
              <a:rPr lang="en-US" sz="1200" kern="1200" dirty="0">
                <a:solidFill>
                  <a:schemeClr val="tx1"/>
                </a:solidFill>
                <a:effectLst/>
                <a:latin typeface="+mn-lt"/>
                <a:ea typeface="+mn-ea"/>
                <a:cs typeface="+mn-cs"/>
              </a:rPr>
              <a:t>Consider the following items in your plan of action: scheduling; expected participant behaviors; what you will tolerate as well as how you will respond to actions that are not acceptable; and how you</a:t>
            </a:r>
            <a:r>
              <a:rPr lang="en-US" sz="1200" kern="1200" baseline="0" dirty="0">
                <a:solidFill>
                  <a:schemeClr val="tx1"/>
                </a:solidFill>
                <a:effectLst/>
                <a:latin typeface="+mn-lt"/>
                <a:ea typeface="+mn-ea"/>
                <a:cs typeface="+mn-cs"/>
              </a:rPr>
              <a:t> plan to </a:t>
            </a:r>
            <a:r>
              <a:rPr lang="en-US" sz="1200" kern="1200" dirty="0">
                <a:solidFill>
                  <a:schemeClr val="tx1"/>
                </a:solidFill>
                <a:effectLst/>
                <a:latin typeface="+mn-lt"/>
                <a:ea typeface="+mn-ea"/>
                <a:cs typeface="+mn-cs"/>
              </a:rPr>
              <a:t>maintain consistency.</a:t>
            </a:r>
            <a:r>
              <a:rPr lang="en-US" sz="1200" kern="1200" baseline="0" dirty="0">
                <a:solidFill>
                  <a:schemeClr val="tx1"/>
                </a:solidFill>
                <a:effectLst/>
                <a:latin typeface="+mn-lt"/>
                <a:ea typeface="+mn-ea"/>
                <a:cs typeface="+mn-cs"/>
              </a:rPr>
              <a:t> D</a:t>
            </a:r>
            <a:r>
              <a:rPr lang="en-US" sz="1200" kern="1200" dirty="0">
                <a:solidFill>
                  <a:schemeClr val="tx1"/>
                </a:solidFill>
                <a:effectLst/>
                <a:latin typeface="+mn-lt"/>
                <a:ea typeface="+mn-ea"/>
                <a:cs typeface="+mn-cs"/>
              </a:rPr>
              <a:t>etermine your roles in advance so that you do not contradict each other or foster misunderstandings.</a:t>
            </a:r>
          </a:p>
          <a:p>
            <a:pPr marL="0" lvl="0" indent="0">
              <a:buFont typeface="Arial" panose="020B0604020202020204" pitchFamily="34" charset="0"/>
              <a:buNone/>
            </a:pPr>
            <a:endParaRPr lang="en-US" sz="1200" b="1" kern="1200" dirty="0">
              <a:solidFill>
                <a:schemeClr val="tx1"/>
              </a:solidFill>
              <a:effectLst/>
              <a:latin typeface="+mn-lt"/>
              <a:ea typeface="+mn-ea"/>
              <a:cs typeface="+mn-cs"/>
            </a:endParaRPr>
          </a:p>
          <a:p>
            <a:pPr marL="0" lvl="0" indent="0">
              <a:buFont typeface="Arial" panose="020B0604020202020204" pitchFamily="34" charset="0"/>
              <a:buNone/>
            </a:pPr>
            <a:r>
              <a:rPr lang="en-US" sz="1200" b="1" kern="1200" dirty="0">
                <a:solidFill>
                  <a:schemeClr val="tx1"/>
                </a:solidFill>
                <a:effectLst/>
                <a:latin typeface="+mn-lt"/>
                <a:ea typeface="+mn-ea"/>
                <a:cs typeface="+mn-cs"/>
              </a:rPr>
              <a:t>Take risks and grow. </a:t>
            </a:r>
            <a:r>
              <a:rPr lang="en-US" sz="1200" kern="1200" dirty="0">
                <a:solidFill>
                  <a:schemeClr val="tx1"/>
                </a:solidFill>
                <a:effectLst/>
                <a:latin typeface="+mn-lt"/>
                <a:ea typeface="+mn-ea"/>
                <a:cs typeface="+mn-cs"/>
              </a:rPr>
              <a:t>Take risks, learn from each other, and grow as professionals. Find a rhythm that works and grow with your successes and through your mistakes. Remember you have a partner in this adventure that you can rely on to support the learning of the participants.</a:t>
            </a:r>
          </a:p>
          <a:p>
            <a:endParaRPr lang="en-US" sz="1200" kern="1200" dirty="0">
              <a:solidFill>
                <a:schemeClr val="tx1"/>
              </a:solidFill>
              <a:effectLst/>
              <a:latin typeface="+mn-lt"/>
              <a:ea typeface="+mn-ea"/>
              <a:cs typeface="+mn-cs"/>
            </a:endParaRPr>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35</a:t>
            </a:fld>
            <a:endParaRPr lang="en-US" dirty="0"/>
          </a:p>
        </p:txBody>
      </p:sp>
    </p:spTree>
    <p:extLst>
      <p:ext uri="{BB962C8B-B14F-4D97-AF65-F5344CB8AC3E}">
        <p14:creationId xmlns:p14="http://schemas.microsoft.com/office/powerpoint/2010/main" val="359550699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chemeClr val="tx1"/>
                </a:solidFill>
                <a:effectLst/>
                <a:latin typeface="+mn-lt"/>
                <a:ea typeface="+mn-ea"/>
                <a:cs typeface="+mn-cs"/>
              </a:rPr>
              <a:t>As </a:t>
            </a:r>
            <a:r>
              <a:rPr lang="en-US" sz="1200" b="1" kern="1200" dirty="0">
                <a:solidFill>
                  <a:schemeClr val="tx1"/>
                </a:solidFill>
                <a:effectLst/>
                <a:latin typeface="+mn-lt"/>
                <a:ea typeface="+mn-ea"/>
                <a:cs typeface="+mn-cs"/>
              </a:rPr>
              <a:t>classroom teachers</a:t>
            </a:r>
            <a:r>
              <a:rPr lang="en-US" sz="1200" kern="1200" dirty="0">
                <a:solidFill>
                  <a:schemeClr val="tx1"/>
                </a:solidFill>
                <a:effectLst/>
                <a:latin typeface="+mn-lt"/>
                <a:ea typeface="+mn-ea"/>
                <a:cs typeface="+mn-cs"/>
              </a:rPr>
              <a:t>, it is important to create time to talk with DVR personnel about the importance of their expertise, which will positively influence outcomes for students with disabilities. This is an exciting opportunity to bring new knowledge and skills into your classroom with support from experts in the field of employment.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chemeClr val="tx1"/>
                </a:solidFill>
                <a:effectLst/>
                <a:latin typeface="+mn-lt"/>
                <a:ea typeface="+mn-ea"/>
                <a:cs typeface="+mn-cs"/>
              </a:rPr>
              <a:t>A few tips to keep in mind for effective</a:t>
            </a:r>
            <a:r>
              <a:rPr lang="en-US" sz="1200" kern="1200" baseline="0" dirty="0">
                <a:solidFill>
                  <a:schemeClr val="tx1"/>
                </a:solidFill>
                <a:effectLst/>
                <a:latin typeface="+mn-lt"/>
                <a:ea typeface="+mn-ea"/>
                <a:cs typeface="+mn-cs"/>
              </a:rPr>
              <a:t> collaboration</a:t>
            </a:r>
            <a:r>
              <a:rPr lang="en-US" sz="1200" kern="1200" dirty="0">
                <a:solidFill>
                  <a:schemeClr val="tx1"/>
                </a:solidFill>
                <a:effectLst/>
                <a:latin typeface="+mn-lt"/>
                <a:ea typeface="+mn-ea"/>
                <a:cs typeface="+mn-cs"/>
              </a:rPr>
              <a:t>:</a:t>
            </a:r>
          </a:p>
          <a:p>
            <a:pPr marL="0" lvl="0" indent="0">
              <a:buFont typeface="Arial" panose="020B0604020202020204" pitchFamily="34" charset="0"/>
              <a:buNone/>
            </a:pP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Review the curriculum together and decide which areas would be most effectively provided collaboratively. This may be a few lessons, entire units, or the complete curriculum.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Don’t be afraid to ask for support in the areas where you feel your knowledge may not be strong.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Support your co-facilitator with some instructional strategies. (Remember they may not have any background in pedagogical practices).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Create a calendar of instruction to ensure availability. Strategize dates for collaboration based on the T-Folio curriculum schedule. </a:t>
            </a:r>
          </a:p>
          <a:p>
            <a:endParaRPr lang="en-US" sz="1200" kern="1200" dirty="0">
              <a:solidFill>
                <a:schemeClr val="tx1"/>
              </a:solidFill>
              <a:effectLst/>
              <a:latin typeface="+mn-lt"/>
              <a:ea typeface="+mn-ea"/>
              <a:cs typeface="+mn-cs"/>
            </a:endParaRPr>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36</a:t>
            </a:fld>
            <a:endParaRPr lang="en-US" dirty="0"/>
          </a:p>
        </p:txBody>
      </p:sp>
    </p:spTree>
    <p:extLst>
      <p:ext uri="{BB962C8B-B14F-4D97-AF65-F5344CB8AC3E}">
        <p14:creationId xmlns:p14="http://schemas.microsoft.com/office/powerpoint/2010/main" val="366167162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a:solidFill>
                  <a:schemeClr val="tx1"/>
                </a:solidFill>
                <a:effectLst/>
                <a:latin typeface="+mn-lt"/>
                <a:ea typeface="+mn-ea"/>
                <a:cs typeface="+mn-cs"/>
              </a:rPr>
              <a:t>DVR personnel: Y</a:t>
            </a:r>
            <a:r>
              <a:rPr lang="en-US" sz="1200" kern="1200" dirty="0">
                <a:solidFill>
                  <a:schemeClr val="tx1"/>
                </a:solidFill>
                <a:effectLst/>
                <a:latin typeface="+mn-lt"/>
                <a:ea typeface="+mn-ea"/>
                <a:cs typeface="+mn-cs"/>
              </a:rPr>
              <a:t>our expertise is important to the successful transition of students with disabilities. As you start to work with teachers in your local high schools, you will begin to realize that many of the goals are the same for you as they are for schools. The collaboration between schools and DVR will lead to smoother transitions for youth as they move from school to the community.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It may be daunting to enter a classroom in a high school.</a:t>
            </a:r>
            <a:r>
              <a:rPr lang="en-US" sz="1200" kern="1200" baseline="0" dirty="0">
                <a:solidFill>
                  <a:schemeClr val="tx1"/>
                </a:solidFill>
                <a:effectLst/>
                <a:latin typeface="+mn-lt"/>
                <a:ea typeface="+mn-ea"/>
                <a:cs typeface="+mn-cs"/>
              </a:rPr>
              <a:t> R</a:t>
            </a:r>
            <a:r>
              <a:rPr lang="en-US" sz="1200" kern="1200" dirty="0">
                <a:solidFill>
                  <a:schemeClr val="tx1"/>
                </a:solidFill>
                <a:effectLst/>
                <a:latin typeface="+mn-lt"/>
                <a:ea typeface="+mn-ea"/>
                <a:cs typeface="+mn-cs"/>
              </a:rPr>
              <a:t>emember you have a partner that is vested in the success of the youth in their classroom – they have your back. Some suggestions for success:</a:t>
            </a:r>
          </a:p>
          <a:p>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Believe that all students can learn and should be held to high expectations.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Bring your best to the instructional setting – you set the tone of the day.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Expect that you will have a positive impact in every youth’s life.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Believe that all students are expected to become responsible and productive citizens who will develop into lifelong learners.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Be flexible with timing</a:t>
            </a:r>
            <a:r>
              <a:rPr lang="en-US" sz="1200" kern="1200" baseline="0" dirty="0">
                <a:solidFill>
                  <a:schemeClr val="tx1"/>
                </a:solidFill>
                <a:effectLst/>
                <a:latin typeface="+mn-lt"/>
                <a:ea typeface="+mn-ea"/>
                <a:cs typeface="+mn-cs"/>
              </a:rPr>
              <a:t>: y</a:t>
            </a:r>
            <a:r>
              <a:rPr lang="en-US" sz="1200" kern="1200" dirty="0">
                <a:solidFill>
                  <a:schemeClr val="tx1"/>
                </a:solidFill>
                <a:effectLst/>
                <a:latin typeface="+mn-lt"/>
                <a:ea typeface="+mn-ea"/>
                <a:cs typeface="+mn-cs"/>
              </a:rPr>
              <a:t>ou never know how long a lesson will take until you have some practice</a:t>
            </a:r>
            <a:r>
              <a:rPr lang="en-US" sz="1200" kern="1200" baseline="0" dirty="0">
                <a:solidFill>
                  <a:schemeClr val="tx1"/>
                </a:solidFill>
                <a:effectLst/>
                <a:latin typeface="+mn-lt"/>
                <a:ea typeface="+mn-ea"/>
                <a:cs typeface="+mn-cs"/>
              </a:rPr>
              <a:t>, and it may change each time!</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Be prepared to change course depending on the response of the youth.</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Have fun!  </a:t>
            </a:r>
          </a:p>
          <a:p>
            <a:endParaRPr lang="en-US" sz="1200" kern="1200" dirty="0">
              <a:solidFill>
                <a:schemeClr val="tx1"/>
              </a:solidFill>
              <a:effectLst/>
              <a:latin typeface="+mn-lt"/>
              <a:ea typeface="+mn-ea"/>
              <a:cs typeface="+mn-cs"/>
            </a:endParaRPr>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37</a:t>
            </a:fld>
            <a:endParaRPr lang="en-US" dirty="0"/>
          </a:p>
        </p:txBody>
      </p:sp>
    </p:spTree>
    <p:extLst>
      <p:ext uri="{BB962C8B-B14F-4D97-AF65-F5344CB8AC3E}">
        <p14:creationId xmlns:p14="http://schemas.microsoft.com/office/powerpoint/2010/main" val="32258928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Talk to teachers before implementing T-Folio in the classroom about what their students need. </a:t>
            </a:r>
          </a:p>
          <a:p>
            <a:pPr marL="171450" lvl="0" indent="-171450">
              <a:buFont typeface="Arial" panose="020B0604020202020204" pitchFamily="34" charset="0"/>
              <a:buChar char="•"/>
            </a:pPr>
            <a:r>
              <a:rPr lang="en-US" dirty="0"/>
              <a:t>Go through the activities and think about what students need and what isn’t being delivered in the classroom in order not to duplicate services.</a:t>
            </a:r>
          </a:p>
          <a:p>
            <a:pPr marL="171450" lvl="0" indent="-171450">
              <a:buFont typeface="Arial" panose="020B0604020202020204" pitchFamily="34" charset="0"/>
              <a:buChar char="•"/>
            </a:pPr>
            <a:r>
              <a:rPr lang="en-US" dirty="0"/>
              <a:t>Share with teachers some of the information you’ll be covering before going into the workshop.</a:t>
            </a:r>
          </a:p>
          <a:p>
            <a:pPr marL="171450" lvl="0" indent="-171450">
              <a:buFont typeface="Arial" panose="020B0604020202020204" pitchFamily="34" charset="0"/>
              <a:buChar char="•"/>
            </a:pPr>
            <a:r>
              <a:rPr lang="en-US" dirty="0"/>
              <a:t>When facilitating with students,</a:t>
            </a:r>
            <a:r>
              <a:rPr lang="en-US" baseline="0" dirty="0"/>
              <a:t> be sure to:</a:t>
            </a:r>
            <a:r>
              <a:rPr lang="en-US" dirty="0"/>
              <a:t> check for comprehension, have the students share out frequently, be conversational. The T-Folio lesson plans help to guide facilitation in an intentional manner.</a:t>
            </a:r>
          </a:p>
          <a:p>
            <a:endParaRPr lang="en-US" dirty="0"/>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38</a:t>
            </a:fld>
            <a:endParaRPr lang="en-US" dirty="0"/>
          </a:p>
        </p:txBody>
      </p:sp>
    </p:spTree>
    <p:extLst>
      <p:ext uri="{BB962C8B-B14F-4D97-AF65-F5344CB8AC3E}">
        <p14:creationId xmlns:p14="http://schemas.microsoft.com/office/powerpoint/2010/main" val="107641313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A few reminders about facilitation</a:t>
            </a:r>
          </a:p>
          <a:p>
            <a:r>
              <a:rPr lang="en-US" sz="1200" b="1" kern="1200" dirty="0">
                <a:solidFill>
                  <a:schemeClr val="tx1"/>
                </a:solidFill>
                <a:effectLst/>
                <a:latin typeface="+mn-lt"/>
                <a:ea typeface="+mn-ea"/>
                <a:cs typeface="+mn-cs"/>
              </a:rPr>
              <a:t>Don’t: </a:t>
            </a:r>
          </a:p>
          <a:p>
            <a:r>
              <a:rPr lang="en-US" sz="1200" kern="1200" dirty="0">
                <a:solidFill>
                  <a:schemeClr val="tx1"/>
                </a:solidFill>
                <a:effectLst/>
                <a:latin typeface="+mn-lt"/>
                <a:ea typeface="+mn-ea"/>
                <a:cs typeface="+mn-cs"/>
              </a:rPr>
              <a:t>Start out with your own knowledge</a:t>
            </a:r>
          </a:p>
          <a:p>
            <a:r>
              <a:rPr lang="en-US" sz="1200" kern="1200" dirty="0">
                <a:solidFill>
                  <a:schemeClr val="tx1"/>
                </a:solidFill>
                <a:effectLst/>
                <a:latin typeface="+mn-lt"/>
                <a:ea typeface="+mn-ea"/>
                <a:cs typeface="+mn-cs"/>
              </a:rPr>
              <a:t>Follow</a:t>
            </a:r>
            <a:r>
              <a:rPr lang="en-US" sz="1200" kern="1200" baseline="0" dirty="0">
                <a:solidFill>
                  <a:schemeClr val="tx1"/>
                </a:solidFill>
                <a:effectLst/>
                <a:latin typeface="+mn-lt"/>
                <a:ea typeface="+mn-ea"/>
                <a:cs typeface="+mn-cs"/>
              </a:rPr>
              <a:t> a pre-set curriculum.</a:t>
            </a:r>
          </a:p>
          <a:p>
            <a:r>
              <a:rPr lang="en-US" sz="1200" kern="1200" baseline="0" dirty="0">
                <a:solidFill>
                  <a:schemeClr val="tx1"/>
                </a:solidFill>
                <a:effectLst/>
                <a:latin typeface="+mn-lt"/>
                <a:ea typeface="+mn-ea"/>
                <a:cs typeface="+mn-cs"/>
              </a:rPr>
              <a:t>Lecture from the “stage.”</a:t>
            </a:r>
          </a:p>
          <a:p>
            <a:r>
              <a:rPr lang="en-US" sz="1200" kern="1200" baseline="0" dirty="0">
                <a:solidFill>
                  <a:schemeClr val="tx1"/>
                </a:solidFill>
                <a:effectLst/>
                <a:latin typeface="+mn-lt"/>
                <a:ea typeface="+mn-ea"/>
                <a:cs typeface="+mn-cs"/>
              </a:rPr>
              <a:t>Provide information in one direction.</a:t>
            </a:r>
          </a:p>
          <a:p>
            <a:r>
              <a:rPr lang="en-US" sz="1200" kern="1200" baseline="0" dirty="0">
                <a:solidFill>
                  <a:schemeClr val="tx1"/>
                </a:solidFill>
                <a:effectLst/>
                <a:latin typeface="+mn-lt"/>
                <a:ea typeface="+mn-ea"/>
                <a:cs typeface="+mn-cs"/>
              </a:rPr>
              <a:t>Act as if there is a “right” answer.</a:t>
            </a:r>
          </a:p>
          <a:p>
            <a:r>
              <a:rPr lang="en-US" sz="1200" kern="1200" baseline="0" dirty="0">
                <a:solidFill>
                  <a:schemeClr val="tx1"/>
                </a:solidFill>
                <a:effectLst/>
                <a:latin typeface="+mn-lt"/>
                <a:ea typeface="+mn-ea"/>
                <a:cs typeface="+mn-cs"/>
              </a:rPr>
              <a:t>Maintain a hierarchical relationship with pupils.</a:t>
            </a:r>
          </a:p>
          <a:p>
            <a:r>
              <a:rPr lang="en-US" sz="1200" kern="1200" baseline="0" dirty="0">
                <a:solidFill>
                  <a:schemeClr val="tx1"/>
                </a:solidFill>
                <a:effectLst/>
                <a:latin typeface="+mn-lt"/>
                <a:ea typeface="+mn-ea"/>
                <a:cs typeface="+mn-cs"/>
              </a:rPr>
              <a:t>Answer all questions yourself.</a:t>
            </a:r>
          </a:p>
          <a:p>
            <a:endParaRPr lang="en-US" sz="1200" kern="1200" baseline="0" dirty="0">
              <a:solidFill>
                <a:schemeClr val="tx1"/>
              </a:solidFill>
              <a:effectLst/>
              <a:latin typeface="+mn-lt"/>
              <a:ea typeface="+mn-ea"/>
              <a:cs typeface="+mn-cs"/>
            </a:endParaRPr>
          </a:p>
          <a:p>
            <a:r>
              <a:rPr lang="en-US" sz="1200" b="1" kern="1200" baseline="0" dirty="0">
                <a:solidFill>
                  <a:schemeClr val="tx1"/>
                </a:solidFill>
                <a:effectLst/>
                <a:latin typeface="+mn-lt"/>
                <a:ea typeface="+mn-ea"/>
                <a:cs typeface="+mn-cs"/>
              </a:rPr>
              <a:t>Do:</a:t>
            </a:r>
          </a:p>
          <a:p>
            <a:r>
              <a:rPr lang="en-US" sz="1200" kern="1200" baseline="0" dirty="0">
                <a:solidFill>
                  <a:schemeClr val="tx1"/>
                </a:solidFill>
                <a:effectLst/>
                <a:latin typeface="+mn-lt"/>
                <a:ea typeface="+mn-ea"/>
                <a:cs typeface="+mn-cs"/>
              </a:rPr>
              <a:t>Start by assessing the group.</a:t>
            </a:r>
          </a:p>
          <a:p>
            <a:r>
              <a:rPr lang="en-US" sz="1200" kern="1200" baseline="0" dirty="0">
                <a:solidFill>
                  <a:schemeClr val="tx1"/>
                </a:solidFill>
                <a:effectLst/>
                <a:latin typeface="+mn-lt"/>
                <a:ea typeface="+mn-ea"/>
                <a:cs typeface="+mn-cs"/>
              </a:rPr>
              <a:t>Consider new ideas brought in by the group</a:t>
            </a:r>
          </a:p>
          <a:p>
            <a:r>
              <a:rPr lang="en-US" sz="1200" kern="1200" baseline="0" dirty="0">
                <a:solidFill>
                  <a:schemeClr val="tx1"/>
                </a:solidFill>
                <a:effectLst/>
                <a:latin typeface="+mn-lt"/>
                <a:ea typeface="+mn-ea"/>
                <a:cs typeface="+mn-cs"/>
              </a:rPr>
              <a:t>Use practical, participatory methods.</a:t>
            </a:r>
          </a:p>
          <a:p>
            <a:r>
              <a:rPr lang="en-US" sz="1200" kern="1200" baseline="0" dirty="0">
                <a:solidFill>
                  <a:schemeClr val="tx1"/>
                </a:solidFill>
                <a:effectLst/>
                <a:latin typeface="+mn-lt"/>
                <a:ea typeface="+mn-ea"/>
                <a:cs typeface="+mn-cs"/>
              </a:rPr>
              <a:t>Make sure information flows in all directions and learning happens among all participants.</a:t>
            </a:r>
          </a:p>
          <a:p>
            <a:r>
              <a:rPr lang="en-US" sz="1200" kern="1200" baseline="0" dirty="0">
                <a:solidFill>
                  <a:schemeClr val="tx1"/>
                </a:solidFill>
                <a:effectLst/>
                <a:latin typeface="+mn-lt"/>
                <a:ea typeface="+mn-ea"/>
                <a:cs typeface="+mn-cs"/>
              </a:rPr>
              <a:t>Encourage and value different views.</a:t>
            </a:r>
          </a:p>
          <a:p>
            <a:r>
              <a:rPr lang="en-US" sz="1200" kern="1200" baseline="0" dirty="0">
                <a:solidFill>
                  <a:schemeClr val="tx1"/>
                </a:solidFill>
                <a:effectLst/>
                <a:latin typeface="+mn-lt"/>
                <a:ea typeface="+mn-ea"/>
                <a:cs typeface="+mn-cs"/>
              </a:rPr>
              <a:t>Consider participants as being equal.</a:t>
            </a:r>
          </a:p>
          <a:p>
            <a:r>
              <a:rPr lang="en-US" sz="1200" kern="1200" baseline="0" dirty="0">
                <a:solidFill>
                  <a:schemeClr val="tx1"/>
                </a:solidFill>
                <a:effectLst/>
                <a:latin typeface="+mn-lt"/>
                <a:ea typeface="+mn-ea"/>
                <a:cs typeface="+mn-cs"/>
              </a:rPr>
              <a:t>Ask participants what they think and let them figure things out for themselves.</a:t>
            </a:r>
          </a:p>
          <a:p>
            <a:endParaRPr lang="en-US" sz="1200" kern="1200" baseline="0" dirty="0">
              <a:solidFill>
                <a:schemeClr val="tx1"/>
              </a:solidFill>
              <a:effectLst/>
              <a:latin typeface="+mn-lt"/>
              <a:ea typeface="+mn-ea"/>
              <a:cs typeface="+mn-cs"/>
            </a:endParaRPr>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39</a:t>
            </a:fld>
            <a:endParaRPr lang="en-US" dirty="0"/>
          </a:p>
        </p:txBody>
      </p:sp>
    </p:spTree>
    <p:extLst>
      <p:ext uri="{BB962C8B-B14F-4D97-AF65-F5344CB8AC3E}">
        <p14:creationId xmlns:p14="http://schemas.microsoft.com/office/powerpoint/2010/main" val="2721616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Part 1: The Basics</a:t>
            </a:r>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4</a:t>
            </a:fld>
            <a:endParaRPr lang="en-US" dirty="0"/>
          </a:p>
        </p:txBody>
      </p:sp>
    </p:spTree>
    <p:extLst>
      <p:ext uri="{BB962C8B-B14F-4D97-AF65-F5344CB8AC3E}">
        <p14:creationId xmlns:p14="http://schemas.microsoft.com/office/powerpoint/2010/main" val="230101879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references were</a:t>
            </a:r>
            <a:r>
              <a:rPr lang="en-US" baseline="0" dirty="0"/>
              <a:t> used in the creation of this training. </a:t>
            </a:r>
            <a:endParaRPr lang="en-US" dirty="0"/>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40</a:t>
            </a:fld>
            <a:endParaRPr lang="en-US" dirty="0"/>
          </a:p>
        </p:txBody>
      </p:sp>
    </p:spTree>
    <p:extLst>
      <p:ext uri="{BB962C8B-B14F-4D97-AF65-F5344CB8AC3E}">
        <p14:creationId xmlns:p14="http://schemas.microsoft.com/office/powerpoint/2010/main" val="100097383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And finally, if you still have questions about the T-Folio, please contact us at CCTS. You can email us at </a:t>
            </a:r>
            <a:r>
              <a:rPr lang="en-US" sz="1200" u="sng" kern="1200" dirty="0">
                <a:solidFill>
                  <a:schemeClr val="tx1"/>
                </a:solidFill>
                <a:effectLst/>
                <a:latin typeface="+mn-lt"/>
                <a:ea typeface="+mn-ea"/>
                <a:cs typeface="+mn-cs"/>
                <a:hlinkClick r:id="rId3"/>
              </a:rPr>
              <a:t>ccts@seattleu.edu</a:t>
            </a:r>
            <a:r>
              <a:rPr lang="en-US" sz="1200" kern="1200" dirty="0">
                <a:solidFill>
                  <a:schemeClr val="tx1"/>
                </a:solidFill>
                <a:effectLst/>
                <a:latin typeface="+mn-lt"/>
                <a:ea typeface="+mn-ea"/>
                <a:cs typeface="+mn-cs"/>
              </a:rPr>
              <a:t>, or call 206-296-6494. </a:t>
            </a:r>
            <a:endParaRPr lang="en-US" dirty="0"/>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41</a:t>
            </a:fld>
            <a:endParaRPr lang="en-US" dirty="0"/>
          </a:p>
        </p:txBody>
      </p:sp>
    </p:spTree>
    <p:extLst>
      <p:ext uri="{BB962C8B-B14F-4D97-AF65-F5344CB8AC3E}">
        <p14:creationId xmlns:p14="http://schemas.microsoft.com/office/powerpoint/2010/main" val="142631763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Unless otherwise noted, the material in this presentation is licensed under a </a:t>
            </a:r>
            <a:r>
              <a:rPr lang="en-US" sz="1200" u="sng" kern="1200" dirty="0">
                <a:solidFill>
                  <a:schemeClr val="tx1"/>
                </a:solidFill>
                <a:effectLst/>
                <a:latin typeface="+mn-lt"/>
                <a:ea typeface="+mn-ea"/>
                <a:cs typeface="+mn-cs"/>
                <a:hlinkClick r:id="rId3"/>
              </a:rPr>
              <a:t>Creative Commons Attribution 4.0 International license</a:t>
            </a:r>
            <a:r>
              <a:rPr lang="en-US" sz="1200" kern="1200" dirty="0">
                <a:solidFill>
                  <a:schemeClr val="tx1"/>
                </a:solidFill>
                <a:effectLst/>
                <a:latin typeface="+mn-lt"/>
                <a:ea typeface="+mn-ea"/>
                <a:cs typeface="+mn-cs"/>
              </a:rPr>
              <a:t>. All logos and trademarks are property of their respective owners. You may share and adapt this material, but you must give appropriate credit, provide a link to the license, and indicate if changes were made.</a:t>
            </a:r>
          </a:p>
          <a:p>
            <a:endParaRPr lang="en-US" dirty="0"/>
          </a:p>
        </p:txBody>
      </p:sp>
      <p:sp>
        <p:nvSpPr>
          <p:cNvPr id="4" name="Slide Number Placeholder 3"/>
          <p:cNvSpPr>
            <a:spLocks noGrp="1"/>
          </p:cNvSpPr>
          <p:nvPr>
            <p:ph type="sldNum" sz="quarter" idx="10"/>
          </p:nvPr>
        </p:nvSpPr>
        <p:spPr/>
        <p:txBody>
          <a:bodyPr/>
          <a:lstStyle/>
          <a:p>
            <a:fld id="{E8FE46E3-F50B-40B7-A854-E3050C9E6CD9}" type="slidenum">
              <a:rPr lang="en-US" smtClean="0"/>
              <a:t>42</a:t>
            </a:fld>
            <a:endParaRPr lang="en-US" dirty="0"/>
          </a:p>
        </p:txBody>
      </p:sp>
      <p:sp>
        <p:nvSpPr>
          <p:cNvPr id="5" name="Date Placeholder 4"/>
          <p:cNvSpPr>
            <a:spLocks noGrp="1"/>
          </p:cNvSpPr>
          <p:nvPr>
            <p:ph type="dt" idx="11"/>
          </p:nvPr>
        </p:nvSpPr>
        <p:spPr/>
        <p:txBody>
          <a:bodyPr/>
          <a:lstStyle/>
          <a:p>
            <a:r>
              <a:rPr lang="en-US" dirty="0"/>
              <a:t>2018 | 0515</a:t>
            </a:r>
          </a:p>
        </p:txBody>
      </p:sp>
    </p:spTree>
    <p:extLst>
      <p:ext uri="{BB962C8B-B14F-4D97-AF65-F5344CB8AC3E}">
        <p14:creationId xmlns:p14="http://schemas.microsoft.com/office/powerpoint/2010/main" val="993553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T-Folio is a free digital platform that helps youth, with the assistance of a facilitator, to complete the items needed for their transition portfolios through a series of interactive exercises. T-Folio aligns with both Individualized Education Program (or IEP) transition planning and the Division of Vocational Rehabilitation’s Pre-Employment Transition Service categories so both educators and agency personnel will find it useful.</a:t>
            </a:r>
          </a:p>
          <a:p>
            <a:endParaRPr lang="en-US" dirty="0"/>
          </a:p>
          <a:p>
            <a:r>
              <a:rPr lang="en-US" dirty="0"/>
              <a:t>Schools and counselors are already required to provide transition services. The T-Folio is a supplemental tool that makes it easier</a:t>
            </a:r>
            <a:r>
              <a:rPr lang="en-US" baseline="0" dirty="0"/>
              <a:t> for anyone working with youth on their transition goals.</a:t>
            </a:r>
            <a:endParaRPr lang="en-US" dirty="0"/>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5</a:t>
            </a:fld>
            <a:endParaRPr lang="en-US" dirty="0"/>
          </a:p>
        </p:txBody>
      </p:sp>
    </p:spTree>
    <p:extLst>
      <p:ext uri="{BB962C8B-B14F-4D97-AF65-F5344CB8AC3E}">
        <p14:creationId xmlns:p14="http://schemas.microsoft.com/office/powerpoint/2010/main" val="27732879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T-Folio is also aligned with the Transition Services Flowchart (by Cinda Johnson) and is designed to help guide youth through the process of planning for their future and setting goals for the IEP or the IPE (the Individual Plan for Employment). </a:t>
            </a:r>
          </a:p>
          <a:p>
            <a:endParaRPr lang="en-US" sz="1200" kern="1200" dirty="0">
              <a:solidFill>
                <a:schemeClr val="tx1"/>
              </a:solidFill>
              <a:effectLst/>
              <a:latin typeface="+mn-lt"/>
              <a:ea typeface="+mn-ea"/>
              <a:cs typeface="+mn-cs"/>
            </a:endParaRPr>
          </a:p>
          <a:p>
            <a:endParaRPr lang="en-US" dirty="0"/>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6</a:t>
            </a:fld>
            <a:endParaRPr lang="en-US" dirty="0"/>
          </a:p>
        </p:txBody>
      </p:sp>
    </p:spTree>
    <p:extLst>
      <p:ext uri="{BB962C8B-B14F-4D97-AF65-F5344CB8AC3E}">
        <p14:creationId xmlns:p14="http://schemas.microsoft.com/office/powerpoint/2010/main" val="447360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T-Folio is designed for youth aged 16-25 who are in the process of transitioning from high school to post-secondary employment or higher education. While the T-Folio does refer to “students” throughout the curriculum, users need not be students to use and benefit from the T-Folio.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 its current stage of development, T-Folio is designed primarily for users with learning and/or emotional behavioral disabilities. However, the activities have been carefully constructed to incorporate universal design principles and can be used by anyone making the transition to life beyond high school. It is encouraged and expected that facilitators consider the youth they are working with and accommodate or modify accordingly. Finally, lesson guides may offer suggestions for different presentation or response formats depending upon the youth’s needs.</a:t>
            </a:r>
          </a:p>
          <a:p>
            <a:endParaRPr lang="en-US" dirty="0"/>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7</a:t>
            </a:fld>
            <a:endParaRPr lang="en-US" dirty="0"/>
          </a:p>
        </p:txBody>
      </p:sp>
    </p:spTree>
    <p:extLst>
      <p:ext uri="{BB962C8B-B14F-4D97-AF65-F5344CB8AC3E}">
        <p14:creationId xmlns:p14="http://schemas.microsoft.com/office/powerpoint/2010/main" val="15079774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a:t>
            </a:r>
            <a:r>
              <a:rPr lang="en-US" sz="1200" kern="1200" baseline="0" dirty="0">
                <a:solidFill>
                  <a:schemeClr val="tx1"/>
                </a:solidFill>
                <a:effectLst/>
                <a:latin typeface="+mn-lt"/>
                <a:ea typeface="+mn-ea"/>
                <a:cs typeface="+mn-cs"/>
              </a:rPr>
              <a:t> T-Folio</a:t>
            </a:r>
            <a:r>
              <a:rPr lang="en-US" sz="1200" kern="1200" dirty="0">
                <a:solidFill>
                  <a:schemeClr val="tx1"/>
                </a:solidFill>
                <a:effectLst/>
                <a:latin typeface="+mn-lt"/>
                <a:ea typeface="+mn-ea"/>
                <a:cs typeface="+mn-cs"/>
              </a:rPr>
              <a:t> can be used in any class (such as English</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Language Arts, Life Skills, Career Technical Education, Advisory, Community Experience Class,</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etc.), or with individuals or small groups to prepare for the development of an IPE with the help of a DVR counselor.</a:t>
            </a:r>
          </a:p>
          <a:p>
            <a:endParaRPr lang="en-US" dirty="0"/>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8</a:t>
            </a:fld>
            <a:endParaRPr lang="en-US" dirty="0"/>
          </a:p>
        </p:txBody>
      </p:sp>
    </p:spTree>
    <p:extLst>
      <p:ext uri="{BB962C8B-B14F-4D97-AF65-F5344CB8AC3E}">
        <p14:creationId xmlns:p14="http://schemas.microsoft.com/office/powerpoint/2010/main" val="12264284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Try partnering</a:t>
            </a:r>
            <a:r>
              <a:rPr lang="en-US" baseline="0" dirty="0"/>
              <a:t> with others in order to utilize their expertise. Teachers and DVR counselors may want to partner with a CTE teacher, the school counselor, business partners in the community, or other guest speakers. You can use technology to invite speakers virtually into the classroom via Zoom, Skype, etc.</a:t>
            </a:r>
            <a:endParaRPr lang="en-US" dirty="0"/>
          </a:p>
        </p:txBody>
      </p:sp>
      <p:sp>
        <p:nvSpPr>
          <p:cNvPr id="4" name="Date Placeholder 3"/>
          <p:cNvSpPr>
            <a:spLocks noGrp="1"/>
          </p:cNvSpPr>
          <p:nvPr>
            <p:ph type="dt" idx="10"/>
          </p:nvPr>
        </p:nvSpPr>
        <p:spPr/>
        <p:txBody>
          <a:bodyPr/>
          <a:lstStyle/>
          <a:p>
            <a:r>
              <a:rPr lang="en-US" dirty="0"/>
              <a:t>2018 | 0515</a:t>
            </a:r>
          </a:p>
        </p:txBody>
      </p:sp>
      <p:sp>
        <p:nvSpPr>
          <p:cNvPr id="5" name="Slide Number Placeholder 4"/>
          <p:cNvSpPr>
            <a:spLocks noGrp="1"/>
          </p:cNvSpPr>
          <p:nvPr>
            <p:ph type="sldNum" sz="quarter" idx="11"/>
          </p:nvPr>
        </p:nvSpPr>
        <p:spPr/>
        <p:txBody>
          <a:bodyPr/>
          <a:lstStyle/>
          <a:p>
            <a:fld id="{E8FE46E3-F50B-40B7-A854-E3050C9E6CD9}" type="slidenum">
              <a:rPr lang="en-US" smtClean="0"/>
              <a:t>9</a:t>
            </a:fld>
            <a:endParaRPr lang="en-US" dirty="0"/>
          </a:p>
        </p:txBody>
      </p:sp>
    </p:spTree>
    <p:extLst>
      <p:ext uri="{BB962C8B-B14F-4D97-AF65-F5344CB8AC3E}">
        <p14:creationId xmlns:p14="http://schemas.microsoft.com/office/powerpoint/2010/main" val="32989821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33330" y="2659667"/>
            <a:ext cx="9144000" cy="1417945"/>
          </a:xfrm>
        </p:spPr>
        <p:txBody>
          <a:bodyPr anchor="b">
            <a:normAutofit/>
          </a:bodyPr>
          <a:lstStyle>
            <a:lvl1pPr algn="ctr">
              <a:defRPr sz="4400"/>
            </a:lvl1pPr>
          </a:lstStyle>
          <a:p>
            <a:r>
              <a:rPr lang="en-US"/>
              <a:t>Click to edit Master title style</a:t>
            </a:r>
            <a:endParaRPr lang="en-US" dirty="0"/>
          </a:p>
        </p:txBody>
      </p:sp>
      <p:sp>
        <p:nvSpPr>
          <p:cNvPr id="3" name="Subtitle 2"/>
          <p:cNvSpPr>
            <a:spLocks noGrp="1"/>
          </p:cNvSpPr>
          <p:nvPr>
            <p:ph type="subTitle" idx="1"/>
          </p:nvPr>
        </p:nvSpPr>
        <p:spPr>
          <a:xfrm>
            <a:off x="1533330" y="4468803"/>
            <a:ext cx="9144000" cy="1305232"/>
          </a:xfrm>
        </p:spPr>
        <p:txBody>
          <a:bodyPr/>
          <a:lstStyle>
            <a:lvl1pPr marL="0" indent="0" algn="ctr">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DEE99-5B15-4B10-A3EB-5286E787B43D}" type="slidenum">
              <a:rPr lang="en-US" smtClean="0"/>
              <a:t>‹#›</a:t>
            </a:fld>
            <a:endParaRPr lang="en-US" dirty="0"/>
          </a:p>
        </p:txBody>
      </p:sp>
      <p:cxnSp>
        <p:nvCxnSpPr>
          <p:cNvPr id="9" name="Straight Connector 8"/>
          <p:cNvCxnSpPr/>
          <p:nvPr userDrawn="1"/>
        </p:nvCxnSpPr>
        <p:spPr>
          <a:xfrm>
            <a:off x="2998838" y="1624509"/>
            <a:ext cx="6213987" cy="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Content Placeholder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9790" y="567492"/>
            <a:ext cx="1653316" cy="1637119"/>
          </a:xfrm>
          <a:prstGeom prst="rect">
            <a:avLst/>
          </a:prstGeom>
        </p:spPr>
      </p:pic>
    </p:spTree>
    <p:extLst>
      <p:ext uri="{BB962C8B-B14F-4D97-AF65-F5344CB8AC3E}">
        <p14:creationId xmlns:p14="http://schemas.microsoft.com/office/powerpoint/2010/main" val="2867724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700686" y="6303299"/>
            <a:ext cx="1243782"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DEE99-5B15-4B10-A3EB-5286E787B43D}" type="slidenum">
              <a:rPr lang="en-US" smtClean="0"/>
              <a:t>‹#›</a:t>
            </a:fld>
            <a:endParaRPr lang="en-US" dirty="0"/>
          </a:p>
        </p:txBody>
      </p:sp>
    </p:spTree>
    <p:extLst>
      <p:ext uri="{BB962C8B-B14F-4D97-AF65-F5344CB8AC3E}">
        <p14:creationId xmlns:p14="http://schemas.microsoft.com/office/powerpoint/2010/main" val="755393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700686" y="6303299"/>
            <a:ext cx="1243782"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DEE99-5B15-4B10-A3EB-5286E787B43D}" type="slidenum">
              <a:rPr lang="en-US" smtClean="0"/>
              <a:t>‹#›</a:t>
            </a:fld>
            <a:endParaRPr lang="en-US" dirty="0"/>
          </a:p>
        </p:txBody>
      </p:sp>
    </p:spTree>
    <p:extLst>
      <p:ext uri="{BB962C8B-B14F-4D97-AF65-F5344CB8AC3E}">
        <p14:creationId xmlns:p14="http://schemas.microsoft.com/office/powerpoint/2010/main" val="13840270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700686" y="6303299"/>
            <a:ext cx="1243782"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DEE99-5B15-4B10-A3EB-5286E787B43D}" type="slidenum">
              <a:rPr lang="en-US" smtClean="0"/>
              <a:t>‹#›</a:t>
            </a:fld>
            <a:endParaRPr lang="en-US" dirty="0"/>
          </a:p>
        </p:txBody>
      </p:sp>
    </p:spTree>
    <p:extLst>
      <p:ext uri="{BB962C8B-B14F-4D97-AF65-F5344CB8AC3E}">
        <p14:creationId xmlns:p14="http://schemas.microsoft.com/office/powerpoint/2010/main" val="2871925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700686" y="6303299"/>
            <a:ext cx="1243782" cy="365125"/>
          </a:xfrm>
          <a:prstGeom prst="rect">
            <a:avLst/>
          </a:prstGeom>
        </p:spPr>
        <p:txBody>
          <a:bodyPr/>
          <a:lstStyle/>
          <a:p>
            <a:fld id="{2519172E-C00C-41E8-90B4-0EA5F83197F5}" type="datetime1">
              <a:rPr lang="en-US" smtClean="0"/>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DEE99-5B15-4B10-A3EB-5286E787B43D}" type="slidenum">
              <a:rPr lang="en-US" smtClean="0"/>
              <a:t>‹#›</a:t>
            </a:fld>
            <a:endParaRPr lang="en-US" dirty="0"/>
          </a:p>
        </p:txBody>
      </p:sp>
    </p:spTree>
    <p:extLst>
      <p:ext uri="{BB962C8B-B14F-4D97-AF65-F5344CB8AC3E}">
        <p14:creationId xmlns:p14="http://schemas.microsoft.com/office/powerpoint/2010/main" val="34144008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516667"/>
            <a:ext cx="9144000" cy="1551480"/>
          </a:xfrm>
        </p:spPr>
        <p:txBody>
          <a:bodyPr anchor="b">
            <a:normAutofit/>
          </a:bodyPr>
          <a:lstStyle>
            <a:lvl1pPr algn="ctr">
              <a:defRPr sz="4400"/>
            </a:lvl1pPr>
          </a:lstStyle>
          <a:p>
            <a:r>
              <a:rPr lang="en-US" dirty="0"/>
              <a:t>Click to edit Master title style</a:t>
            </a:r>
          </a:p>
        </p:txBody>
      </p:sp>
      <p:sp>
        <p:nvSpPr>
          <p:cNvPr id="3" name="Subtitle 2"/>
          <p:cNvSpPr>
            <a:spLocks noGrp="1"/>
          </p:cNvSpPr>
          <p:nvPr>
            <p:ph type="subTitle" idx="1"/>
          </p:nvPr>
        </p:nvSpPr>
        <p:spPr>
          <a:xfrm>
            <a:off x="1524000" y="4325803"/>
            <a:ext cx="9144000" cy="1428152"/>
          </a:xfrm>
        </p:spPr>
        <p:txBody>
          <a:bodyPr/>
          <a:lstStyle>
            <a:lvl1pPr marL="0" indent="0" algn="ctr">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DEE99-5B15-4B10-A3EB-5286E787B43D}" type="slidenum">
              <a:rPr lang="en-US" smtClean="0"/>
              <a:t>‹#›</a:t>
            </a:fld>
            <a:endParaRPr lang="en-US" dirty="0"/>
          </a:p>
        </p:txBody>
      </p:sp>
      <p:cxnSp>
        <p:nvCxnSpPr>
          <p:cNvPr id="9" name="Straight Connector 8"/>
          <p:cNvCxnSpPr/>
          <p:nvPr userDrawn="1"/>
        </p:nvCxnSpPr>
        <p:spPr>
          <a:xfrm>
            <a:off x="2998838" y="1624509"/>
            <a:ext cx="6213987" cy="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Content Placeholder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9790" y="567492"/>
            <a:ext cx="1653316" cy="1637119"/>
          </a:xfrm>
          <a:prstGeom prst="rect">
            <a:avLst/>
          </a:prstGeom>
        </p:spPr>
      </p:pic>
    </p:spTree>
    <p:extLst>
      <p:ext uri="{BB962C8B-B14F-4D97-AF65-F5344CB8AC3E}">
        <p14:creationId xmlns:p14="http://schemas.microsoft.com/office/powerpoint/2010/main" val="34882078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39097" y="503853"/>
            <a:ext cx="10714703" cy="951723"/>
          </a:xfrm>
        </p:spPr>
        <p:txBody>
          <a:bodyPr/>
          <a:lstStyle/>
          <a:p>
            <a:r>
              <a:rPr lang="en-US" dirty="0"/>
              <a:t>Click to edit Master title style</a:t>
            </a:r>
          </a:p>
        </p:txBody>
      </p:sp>
      <p:sp>
        <p:nvSpPr>
          <p:cNvPr id="3" name="Content Placeholder 2"/>
          <p:cNvSpPr>
            <a:spLocks noGrp="1"/>
          </p:cNvSpPr>
          <p:nvPr>
            <p:ph idx="1"/>
          </p:nvPr>
        </p:nvSpPr>
        <p:spPr/>
        <p:txBody>
          <a:bodyPr/>
          <a:lstStyle>
            <a:lvl1pPr indent="-365760">
              <a:lnSpc>
                <a:spcPct val="100000"/>
              </a:lnSpc>
              <a:spcAft>
                <a:spcPts val="0"/>
              </a:spcAft>
              <a:defRPr/>
            </a:lvl1pPr>
            <a:lvl2pPr marL="685800" indent="-365760">
              <a:lnSpc>
                <a:spcPct val="100000"/>
              </a:lnSpc>
              <a:spcAft>
                <a:spcPts val="0"/>
              </a:spcAft>
              <a:buFont typeface="Arial" panose="020B0604020202020204" pitchFamily="34" charset="0"/>
              <a:buChar char="−"/>
              <a:defRPr/>
            </a:lvl2pPr>
            <a:lvl3pPr marL="1143000" indent="-365760">
              <a:lnSpc>
                <a:spcPct val="100000"/>
              </a:lnSpc>
              <a:spcAft>
                <a:spcPts val="0"/>
              </a:spcAft>
              <a:buFont typeface="Courier New" panose="02070309020205020404" pitchFamily="49" charset="0"/>
              <a:buChar char="o"/>
              <a:defRPr/>
            </a:lvl3pPr>
            <a:lvl4pPr indent="-365760">
              <a:lnSpc>
                <a:spcPct val="100000"/>
              </a:lnSpc>
              <a:spcAft>
                <a:spcPts val="0"/>
              </a:spcAft>
              <a:defRPr/>
            </a:lvl4pPr>
            <a:lvl5pPr marL="2057400" indent="-365760">
              <a:lnSpc>
                <a:spcPct val="100000"/>
              </a:lnSpc>
              <a:spcAft>
                <a:spcPts val="0"/>
              </a:spcAft>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1583627" y="5831553"/>
            <a:ext cx="430160" cy="363793"/>
          </a:xfrm>
        </p:spPr>
        <p:txBody>
          <a:bodyPr/>
          <a:lstStyle/>
          <a:p>
            <a:fld id="{50ADEE99-5B15-4B10-A3EB-5286E787B43D}" type="slidenum">
              <a:rPr lang="en-US" smtClean="0"/>
              <a:t>‹#›</a:t>
            </a:fld>
            <a:endParaRPr lang="en-US" dirty="0"/>
          </a:p>
        </p:txBody>
      </p:sp>
    </p:spTree>
    <p:extLst>
      <p:ext uri="{BB962C8B-B14F-4D97-AF65-F5344CB8AC3E}">
        <p14:creationId xmlns:p14="http://schemas.microsoft.com/office/powerpoint/2010/main" val="24295063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_blue">
    <p:bg>
      <p:bgPr>
        <a:solidFill>
          <a:srgbClr val="47C3D3">
            <a:alpha val="15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39097" y="503853"/>
            <a:ext cx="10714703" cy="951723"/>
          </a:xfrm>
        </p:spPr>
        <p:txBody>
          <a:bodyPr/>
          <a:lstStyle/>
          <a:p>
            <a:r>
              <a:rPr lang="en-US" dirty="0"/>
              <a:t>Click to edit Master title style</a:t>
            </a:r>
          </a:p>
        </p:txBody>
      </p:sp>
      <p:sp>
        <p:nvSpPr>
          <p:cNvPr id="3" name="Content Placeholder 2"/>
          <p:cNvSpPr>
            <a:spLocks noGrp="1"/>
          </p:cNvSpPr>
          <p:nvPr>
            <p:ph idx="1"/>
          </p:nvPr>
        </p:nvSpPr>
        <p:spPr/>
        <p:txBody>
          <a:bodyPr/>
          <a:lstStyle>
            <a:lvl1pPr indent="-365760">
              <a:lnSpc>
                <a:spcPct val="100000"/>
              </a:lnSpc>
              <a:spcAft>
                <a:spcPts val="0"/>
              </a:spcAft>
              <a:defRPr/>
            </a:lvl1pPr>
            <a:lvl2pPr marL="685800" indent="-365760">
              <a:lnSpc>
                <a:spcPct val="100000"/>
              </a:lnSpc>
              <a:spcAft>
                <a:spcPts val="0"/>
              </a:spcAft>
              <a:buFont typeface="Arial" panose="020B0604020202020204" pitchFamily="34" charset="0"/>
              <a:buChar char="−"/>
              <a:defRPr/>
            </a:lvl2pPr>
            <a:lvl3pPr marL="1143000" indent="-365760">
              <a:lnSpc>
                <a:spcPct val="100000"/>
              </a:lnSpc>
              <a:spcAft>
                <a:spcPts val="0"/>
              </a:spcAft>
              <a:buFont typeface="Courier New" panose="02070309020205020404" pitchFamily="49" charset="0"/>
              <a:buChar char="o"/>
              <a:defRPr/>
            </a:lvl3pPr>
            <a:lvl4pPr indent="-365760">
              <a:lnSpc>
                <a:spcPct val="100000"/>
              </a:lnSpc>
              <a:spcAft>
                <a:spcPts val="0"/>
              </a:spcAft>
              <a:defRPr/>
            </a:lvl4pPr>
            <a:lvl5pPr marL="2057400" indent="-365760">
              <a:lnSpc>
                <a:spcPct val="100000"/>
              </a:lnSpc>
              <a:spcAft>
                <a:spcPts val="0"/>
              </a:spcAft>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1583627" y="5831553"/>
            <a:ext cx="430160" cy="363793"/>
          </a:xfrm>
        </p:spPr>
        <p:txBody>
          <a:bodyPr/>
          <a:lstStyle/>
          <a:p>
            <a:fld id="{50ADEE99-5B15-4B10-A3EB-5286E787B43D}" type="slidenum">
              <a:rPr lang="en-US" smtClean="0"/>
              <a:t>‹#›</a:t>
            </a:fld>
            <a:endParaRPr lang="en-US" dirty="0"/>
          </a:p>
        </p:txBody>
      </p:sp>
    </p:spTree>
    <p:extLst>
      <p:ext uri="{BB962C8B-B14F-4D97-AF65-F5344CB8AC3E}">
        <p14:creationId xmlns:p14="http://schemas.microsoft.com/office/powerpoint/2010/main" val="41119889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_OSPI">
    <p:spTree>
      <p:nvGrpSpPr>
        <p:cNvPr id="1" name=""/>
        <p:cNvGrpSpPr/>
        <p:nvPr/>
      </p:nvGrpSpPr>
      <p:grpSpPr>
        <a:xfrm>
          <a:off x="0" y="0"/>
          <a:ext cx="0" cy="0"/>
          <a:chOff x="0" y="0"/>
          <a:chExt cx="0" cy="0"/>
        </a:xfrm>
      </p:grpSpPr>
      <p:sp>
        <p:nvSpPr>
          <p:cNvPr id="2" name="Title 1"/>
          <p:cNvSpPr>
            <a:spLocks noGrp="1"/>
          </p:cNvSpPr>
          <p:nvPr>
            <p:ph type="title"/>
          </p:nvPr>
        </p:nvSpPr>
        <p:spPr>
          <a:xfrm>
            <a:off x="639097" y="485626"/>
            <a:ext cx="10714703" cy="993187"/>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1583627" y="5831553"/>
            <a:ext cx="430160" cy="363793"/>
          </a:xfrm>
        </p:spPr>
        <p:txBody>
          <a:bodyPr/>
          <a:lstStyle/>
          <a:p>
            <a:fld id="{50ADEE99-5B15-4B10-A3EB-5286E787B43D}" type="slidenum">
              <a:rPr lang="en-US" smtClean="0"/>
              <a:t>‹#›</a:t>
            </a:fld>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81228" y="633421"/>
            <a:ext cx="1732559" cy="644873"/>
          </a:xfrm>
          <a:prstGeom prst="rect">
            <a:avLst/>
          </a:prstGeom>
        </p:spPr>
      </p:pic>
    </p:spTree>
    <p:extLst>
      <p:ext uri="{BB962C8B-B14F-4D97-AF65-F5344CB8AC3E}">
        <p14:creationId xmlns:p14="http://schemas.microsoft.com/office/powerpoint/2010/main" val="10833469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DEE99-5B15-4B10-A3EB-5286E787B43D}" type="slidenum">
              <a:rPr lang="en-US" smtClean="0"/>
              <a:t>‹#›</a:t>
            </a:fld>
            <a:endParaRPr lang="en-US" dirty="0"/>
          </a:p>
        </p:txBody>
      </p:sp>
    </p:spTree>
    <p:extLst>
      <p:ext uri="{BB962C8B-B14F-4D97-AF65-F5344CB8AC3E}">
        <p14:creationId xmlns:p14="http://schemas.microsoft.com/office/powerpoint/2010/main" val="41885746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28574" y="1662778"/>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62574" y="1662778"/>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DEE99-5B15-4B10-A3EB-5286E787B43D}" type="slidenum">
              <a:rPr lang="en-US" smtClean="0"/>
              <a:t>‹#›</a:t>
            </a:fld>
            <a:endParaRPr lang="en-US" dirty="0"/>
          </a:p>
        </p:txBody>
      </p:sp>
    </p:spTree>
    <p:extLst>
      <p:ext uri="{BB962C8B-B14F-4D97-AF65-F5344CB8AC3E}">
        <p14:creationId xmlns:p14="http://schemas.microsoft.com/office/powerpoint/2010/main" val="2286225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39097" y="503853"/>
            <a:ext cx="10714703" cy="951723"/>
          </a:xfrm>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indent="-365760">
              <a:lnSpc>
                <a:spcPct val="100000"/>
              </a:lnSpc>
              <a:spcAft>
                <a:spcPts val="0"/>
              </a:spcAft>
              <a:defRPr/>
            </a:lvl1pPr>
            <a:lvl2pPr marL="685800" indent="-365760">
              <a:lnSpc>
                <a:spcPct val="100000"/>
              </a:lnSpc>
              <a:spcAft>
                <a:spcPts val="0"/>
              </a:spcAft>
              <a:buFont typeface="Arial" panose="020B0604020202020204" pitchFamily="34" charset="0"/>
              <a:buChar char="−"/>
              <a:defRPr/>
            </a:lvl2pPr>
            <a:lvl3pPr marL="1143000" indent="-365760">
              <a:lnSpc>
                <a:spcPct val="100000"/>
              </a:lnSpc>
              <a:spcAft>
                <a:spcPts val="0"/>
              </a:spcAft>
              <a:buFont typeface="Courier New" panose="02070309020205020404" pitchFamily="49" charset="0"/>
              <a:buChar char="o"/>
              <a:defRPr/>
            </a:lvl3pPr>
            <a:lvl4pPr indent="-365760">
              <a:lnSpc>
                <a:spcPct val="100000"/>
              </a:lnSpc>
              <a:spcAft>
                <a:spcPts val="0"/>
              </a:spcAft>
              <a:defRPr/>
            </a:lvl4pPr>
            <a:lvl5pPr marL="2057400" indent="-365760">
              <a:lnSpc>
                <a:spcPct val="100000"/>
              </a:lnSpc>
              <a:spcAft>
                <a:spcPts val="0"/>
              </a:spcAft>
              <a:buFont typeface="Arial" panose="020B0604020202020204" pitchFamily="34" charset="0"/>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1583627" y="5831553"/>
            <a:ext cx="430160" cy="363793"/>
          </a:xfrm>
        </p:spPr>
        <p:txBody>
          <a:bodyPr/>
          <a:lstStyle/>
          <a:p>
            <a:fld id="{50ADEE99-5B15-4B10-A3EB-5286E787B43D}" type="slidenum">
              <a:rPr lang="en-US" smtClean="0"/>
              <a:t>‹#›</a:t>
            </a:fld>
            <a:endParaRPr lang="en-US" dirty="0"/>
          </a:p>
        </p:txBody>
      </p:sp>
    </p:spTree>
    <p:extLst>
      <p:ext uri="{BB962C8B-B14F-4D97-AF65-F5344CB8AC3E}">
        <p14:creationId xmlns:p14="http://schemas.microsoft.com/office/powerpoint/2010/main" val="3317329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DEE99-5B15-4B10-A3EB-5286E787B43D}" type="slidenum">
              <a:rPr lang="en-US" smtClean="0"/>
              <a:t>‹#›</a:t>
            </a:fld>
            <a:endParaRPr lang="en-US" dirty="0"/>
          </a:p>
        </p:txBody>
      </p:sp>
    </p:spTree>
    <p:extLst>
      <p:ext uri="{BB962C8B-B14F-4D97-AF65-F5344CB8AC3E}">
        <p14:creationId xmlns:p14="http://schemas.microsoft.com/office/powerpoint/2010/main" val="16331896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DEE99-5B15-4B10-A3EB-5286E787B43D}" type="slidenum">
              <a:rPr lang="en-US" smtClean="0"/>
              <a:t>‹#›</a:t>
            </a:fld>
            <a:endParaRPr lang="en-US" dirty="0"/>
          </a:p>
        </p:txBody>
      </p:sp>
    </p:spTree>
    <p:extLst>
      <p:ext uri="{BB962C8B-B14F-4D97-AF65-F5344CB8AC3E}">
        <p14:creationId xmlns:p14="http://schemas.microsoft.com/office/powerpoint/2010/main" val="9629090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DEE99-5B15-4B10-A3EB-5286E787B43D}" type="slidenum">
              <a:rPr lang="en-US" smtClean="0"/>
              <a:t>‹#›</a:t>
            </a:fld>
            <a:endParaRPr lang="en-US" dirty="0"/>
          </a:p>
        </p:txBody>
      </p:sp>
    </p:spTree>
    <p:extLst>
      <p:ext uri="{BB962C8B-B14F-4D97-AF65-F5344CB8AC3E}">
        <p14:creationId xmlns:p14="http://schemas.microsoft.com/office/powerpoint/2010/main" val="6276463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700686" y="6303299"/>
            <a:ext cx="1243782"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DEE99-5B15-4B10-A3EB-5286E787B43D}" type="slidenum">
              <a:rPr lang="en-US" smtClean="0"/>
              <a:t>‹#›</a:t>
            </a:fld>
            <a:endParaRPr lang="en-US" dirty="0"/>
          </a:p>
        </p:txBody>
      </p:sp>
    </p:spTree>
    <p:extLst>
      <p:ext uri="{BB962C8B-B14F-4D97-AF65-F5344CB8AC3E}">
        <p14:creationId xmlns:p14="http://schemas.microsoft.com/office/powerpoint/2010/main" val="31898197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700686" y="6303299"/>
            <a:ext cx="1243782"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DEE99-5B15-4B10-A3EB-5286E787B43D}" type="slidenum">
              <a:rPr lang="en-US" smtClean="0"/>
              <a:t>‹#›</a:t>
            </a:fld>
            <a:endParaRPr lang="en-US" dirty="0"/>
          </a:p>
        </p:txBody>
      </p:sp>
    </p:spTree>
    <p:extLst>
      <p:ext uri="{BB962C8B-B14F-4D97-AF65-F5344CB8AC3E}">
        <p14:creationId xmlns:p14="http://schemas.microsoft.com/office/powerpoint/2010/main" val="240916114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700686" y="6303299"/>
            <a:ext cx="1243782"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DEE99-5B15-4B10-A3EB-5286E787B43D}" type="slidenum">
              <a:rPr lang="en-US" smtClean="0"/>
              <a:t>‹#›</a:t>
            </a:fld>
            <a:endParaRPr lang="en-US" dirty="0"/>
          </a:p>
        </p:txBody>
      </p:sp>
    </p:spTree>
    <p:extLst>
      <p:ext uri="{BB962C8B-B14F-4D97-AF65-F5344CB8AC3E}">
        <p14:creationId xmlns:p14="http://schemas.microsoft.com/office/powerpoint/2010/main" val="31364225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700686" y="6303299"/>
            <a:ext cx="1243782"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DEE99-5B15-4B10-A3EB-5286E787B43D}" type="slidenum">
              <a:rPr lang="en-US" smtClean="0"/>
              <a:t>‹#›</a:t>
            </a:fld>
            <a:endParaRPr lang="en-US" dirty="0"/>
          </a:p>
        </p:txBody>
      </p:sp>
    </p:spTree>
    <p:extLst>
      <p:ext uri="{BB962C8B-B14F-4D97-AF65-F5344CB8AC3E}">
        <p14:creationId xmlns:p14="http://schemas.microsoft.com/office/powerpoint/2010/main" val="3676668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_blue">
    <p:bg>
      <p:bgPr>
        <a:solidFill>
          <a:srgbClr val="47C3D3">
            <a:alpha val="15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39097" y="503853"/>
            <a:ext cx="10714703" cy="951723"/>
          </a:xfrm>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indent="-365760">
              <a:lnSpc>
                <a:spcPct val="100000"/>
              </a:lnSpc>
              <a:spcAft>
                <a:spcPts val="0"/>
              </a:spcAft>
              <a:defRPr/>
            </a:lvl1pPr>
            <a:lvl2pPr marL="685800" indent="-365760">
              <a:lnSpc>
                <a:spcPct val="100000"/>
              </a:lnSpc>
              <a:spcAft>
                <a:spcPts val="0"/>
              </a:spcAft>
              <a:buFont typeface="Arial" panose="020B0604020202020204" pitchFamily="34" charset="0"/>
              <a:buChar char="−"/>
              <a:defRPr/>
            </a:lvl2pPr>
            <a:lvl3pPr marL="1143000" indent="-365760">
              <a:lnSpc>
                <a:spcPct val="100000"/>
              </a:lnSpc>
              <a:spcAft>
                <a:spcPts val="0"/>
              </a:spcAft>
              <a:buFont typeface="Courier New" panose="02070309020205020404" pitchFamily="49" charset="0"/>
              <a:buChar char="o"/>
              <a:defRPr/>
            </a:lvl3pPr>
            <a:lvl4pPr indent="-365760">
              <a:lnSpc>
                <a:spcPct val="100000"/>
              </a:lnSpc>
              <a:spcAft>
                <a:spcPts val="0"/>
              </a:spcAft>
              <a:defRPr/>
            </a:lvl4pPr>
            <a:lvl5pPr marL="2057400" indent="-365760">
              <a:lnSpc>
                <a:spcPct val="100000"/>
              </a:lnSpc>
              <a:spcAft>
                <a:spcPts val="0"/>
              </a:spcAft>
              <a:buFont typeface="Arial" panose="020B0604020202020204" pitchFamily="34" charset="0"/>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1583627" y="5831553"/>
            <a:ext cx="430160" cy="363793"/>
          </a:xfrm>
        </p:spPr>
        <p:txBody>
          <a:bodyPr/>
          <a:lstStyle/>
          <a:p>
            <a:fld id="{50ADEE99-5B15-4B10-A3EB-5286E787B43D}" type="slidenum">
              <a:rPr lang="en-US" smtClean="0"/>
              <a:t>‹#›</a:t>
            </a:fld>
            <a:endParaRPr lang="en-US" dirty="0"/>
          </a:p>
        </p:txBody>
      </p:sp>
    </p:spTree>
    <p:extLst>
      <p:ext uri="{BB962C8B-B14F-4D97-AF65-F5344CB8AC3E}">
        <p14:creationId xmlns:p14="http://schemas.microsoft.com/office/powerpoint/2010/main" val="36617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_OSPI">
    <p:spTree>
      <p:nvGrpSpPr>
        <p:cNvPr id="1" name=""/>
        <p:cNvGrpSpPr/>
        <p:nvPr/>
      </p:nvGrpSpPr>
      <p:grpSpPr>
        <a:xfrm>
          <a:off x="0" y="0"/>
          <a:ext cx="0" cy="0"/>
          <a:chOff x="0" y="0"/>
          <a:chExt cx="0" cy="0"/>
        </a:xfrm>
      </p:grpSpPr>
      <p:sp>
        <p:nvSpPr>
          <p:cNvPr id="2" name="Title 1"/>
          <p:cNvSpPr>
            <a:spLocks noGrp="1"/>
          </p:cNvSpPr>
          <p:nvPr>
            <p:ph type="title"/>
          </p:nvPr>
        </p:nvSpPr>
        <p:spPr>
          <a:xfrm>
            <a:off x="639097" y="485626"/>
            <a:ext cx="10714703" cy="993187"/>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700686" y="6303299"/>
            <a:ext cx="1243782"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1583627" y="5831553"/>
            <a:ext cx="430160" cy="363793"/>
          </a:xfrm>
        </p:spPr>
        <p:txBody>
          <a:bodyPr/>
          <a:lstStyle/>
          <a:p>
            <a:fld id="{50ADEE99-5B15-4B10-A3EB-5286E787B43D}" type="slidenum">
              <a:rPr lang="en-US" smtClean="0"/>
              <a:t>‹#›</a:t>
            </a:fld>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81228" y="633421"/>
            <a:ext cx="1732559" cy="644873"/>
          </a:xfrm>
          <a:prstGeom prst="rect">
            <a:avLst/>
          </a:prstGeom>
        </p:spPr>
      </p:pic>
    </p:spTree>
    <p:extLst>
      <p:ext uri="{BB962C8B-B14F-4D97-AF65-F5344CB8AC3E}">
        <p14:creationId xmlns:p14="http://schemas.microsoft.com/office/powerpoint/2010/main" val="1616705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700686" y="6303299"/>
            <a:ext cx="1243782"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DEE99-5B15-4B10-A3EB-5286E787B43D}" type="slidenum">
              <a:rPr lang="en-US" smtClean="0"/>
              <a:t>‹#›</a:t>
            </a:fld>
            <a:endParaRPr lang="en-US" dirty="0"/>
          </a:p>
        </p:txBody>
      </p:sp>
    </p:spTree>
    <p:extLst>
      <p:ext uri="{BB962C8B-B14F-4D97-AF65-F5344CB8AC3E}">
        <p14:creationId xmlns:p14="http://schemas.microsoft.com/office/powerpoint/2010/main" val="3044221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28574" y="1662778"/>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62574" y="1662778"/>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700686" y="6303299"/>
            <a:ext cx="1243782"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DEE99-5B15-4B10-A3EB-5286E787B43D}" type="slidenum">
              <a:rPr lang="en-US" smtClean="0"/>
              <a:t>‹#›</a:t>
            </a:fld>
            <a:endParaRPr lang="en-US" dirty="0"/>
          </a:p>
        </p:txBody>
      </p:sp>
    </p:spTree>
    <p:extLst>
      <p:ext uri="{BB962C8B-B14F-4D97-AF65-F5344CB8AC3E}">
        <p14:creationId xmlns:p14="http://schemas.microsoft.com/office/powerpoint/2010/main" val="1043362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700686" y="6303299"/>
            <a:ext cx="1243782" cy="365125"/>
          </a:xfrm>
          <a:prstGeom prst="rect">
            <a:avLst/>
          </a:prstGeom>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DEE99-5B15-4B10-A3EB-5286E787B43D}" type="slidenum">
              <a:rPr lang="en-US" smtClean="0"/>
              <a:t>‹#›</a:t>
            </a:fld>
            <a:endParaRPr lang="en-US" dirty="0"/>
          </a:p>
        </p:txBody>
      </p:sp>
    </p:spTree>
    <p:extLst>
      <p:ext uri="{BB962C8B-B14F-4D97-AF65-F5344CB8AC3E}">
        <p14:creationId xmlns:p14="http://schemas.microsoft.com/office/powerpoint/2010/main" val="4041399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700686" y="6303299"/>
            <a:ext cx="1243782" cy="365125"/>
          </a:xfrm>
          <a:prstGeom prst="rect">
            <a:avLst/>
          </a:prstGeom>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DEE99-5B15-4B10-A3EB-5286E787B43D}" type="slidenum">
              <a:rPr lang="en-US" smtClean="0"/>
              <a:t>‹#›</a:t>
            </a:fld>
            <a:endParaRPr lang="en-US" dirty="0"/>
          </a:p>
        </p:txBody>
      </p:sp>
    </p:spTree>
    <p:extLst>
      <p:ext uri="{BB962C8B-B14F-4D97-AF65-F5344CB8AC3E}">
        <p14:creationId xmlns:p14="http://schemas.microsoft.com/office/powerpoint/2010/main" val="3750870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700686" y="6303299"/>
            <a:ext cx="1243782" cy="365125"/>
          </a:xfrm>
          <a:prstGeom prst="rect">
            <a:avLst/>
          </a:prstGeom>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DEE99-5B15-4B10-A3EB-5286E787B43D}" type="slidenum">
              <a:rPr lang="en-US" smtClean="0"/>
              <a:t>‹#›</a:t>
            </a:fld>
            <a:endParaRPr lang="en-US" dirty="0"/>
          </a:p>
        </p:txBody>
      </p:sp>
    </p:spTree>
    <p:extLst>
      <p:ext uri="{BB962C8B-B14F-4D97-AF65-F5344CB8AC3E}">
        <p14:creationId xmlns:p14="http://schemas.microsoft.com/office/powerpoint/2010/main" val="3548727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1.pn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 name="Rectangle 14"/>
          <p:cNvSpPr/>
          <p:nvPr userDrawn="1"/>
        </p:nvSpPr>
        <p:spPr>
          <a:xfrm>
            <a:off x="0" y="-12599"/>
            <a:ext cx="12192000" cy="447369"/>
          </a:xfrm>
          <a:prstGeom prst="rect">
            <a:avLst/>
          </a:prstGeom>
          <a:solidFill>
            <a:srgbClr val="AA0000"/>
          </a:solidFill>
          <a:ln w="76200">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8" name="Rectangle 7"/>
          <p:cNvSpPr/>
          <p:nvPr userDrawn="1"/>
        </p:nvSpPr>
        <p:spPr>
          <a:xfrm>
            <a:off x="0" y="6196012"/>
            <a:ext cx="12192000" cy="704645"/>
          </a:xfrm>
          <a:prstGeom prst="rect">
            <a:avLst/>
          </a:prstGeom>
          <a:solidFill>
            <a:srgbClr val="393839"/>
          </a:solidFill>
          <a:ln w="76200">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39097" y="494257"/>
            <a:ext cx="10705077" cy="984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39097" y="1543287"/>
            <a:ext cx="10714703" cy="4406355"/>
          </a:xfrm>
          <a:prstGeom prst="rect">
            <a:avLst/>
          </a:prstGeom>
        </p:spPr>
        <p:txBody>
          <a:bodyPr vert="horz" lIns="91440" tIns="45720" rIns="91440" bIns="45720" rtlCol="0">
            <a:normAutofit/>
          </a:bodyPr>
          <a:lstStyle/>
          <a:p>
            <a:pPr lvl="0"/>
            <a:r>
              <a:rPr lang="en-US" dirty="0"/>
              <a:t>Click to edit Master text styles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939048" y="5648991"/>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dirty="0"/>
          </a:p>
        </p:txBody>
      </p:sp>
      <p:sp>
        <p:nvSpPr>
          <p:cNvPr id="6" name="Slide Number Placeholder 5"/>
          <p:cNvSpPr>
            <a:spLocks noGrp="1"/>
          </p:cNvSpPr>
          <p:nvPr>
            <p:ph type="sldNum" sz="quarter" idx="4"/>
          </p:nvPr>
        </p:nvSpPr>
        <p:spPr>
          <a:xfrm>
            <a:off x="11583627" y="5832219"/>
            <a:ext cx="430160" cy="363793"/>
          </a:xfrm>
          <a:prstGeom prst="rect">
            <a:avLst/>
          </a:prstGeom>
        </p:spPr>
        <p:txBody>
          <a:bodyPr vert="horz" lIns="91440" tIns="45720" rIns="91440" bIns="45720" rtlCol="0" anchor="ctr"/>
          <a:lstStyle>
            <a:lvl1pPr algn="r">
              <a:defRPr sz="1200">
                <a:solidFill>
                  <a:schemeClr val="tx1"/>
                </a:solidFill>
                <a:latin typeface="Arial" panose="020B0604020202020204" pitchFamily="34" charset="0"/>
                <a:cs typeface="Arial" panose="020B0604020202020204" pitchFamily="34" charset="0"/>
              </a:defRPr>
            </a:lvl1pPr>
          </a:lstStyle>
          <a:p>
            <a:fld id="{50ADEE99-5B15-4B10-A3EB-5286E787B43D}" type="slidenum">
              <a:rPr lang="en-US" smtClean="0"/>
              <a:pPr/>
              <a:t>‹#›</a:t>
            </a:fld>
            <a:endParaRPr lang="en-US" dirty="0"/>
          </a:p>
        </p:txBody>
      </p:sp>
      <p:sp>
        <p:nvSpPr>
          <p:cNvPr id="11" name="TextBox 10"/>
          <p:cNvSpPr txBox="1"/>
          <p:nvPr userDrawn="1"/>
        </p:nvSpPr>
        <p:spPr>
          <a:xfrm>
            <a:off x="156695" y="6331974"/>
            <a:ext cx="6765215" cy="307777"/>
          </a:xfrm>
          <a:prstGeom prst="rect">
            <a:avLst/>
          </a:prstGeom>
          <a:noFill/>
        </p:spPr>
        <p:txBody>
          <a:bodyPr wrap="square" rtlCol="0">
            <a:spAutoFit/>
          </a:bodyPr>
          <a:lstStyle/>
          <a:p>
            <a:r>
              <a:rPr lang="en-US" sz="1400" b="1" dirty="0">
                <a:solidFill>
                  <a:srgbClr val="FFF7EC"/>
                </a:solidFill>
                <a:latin typeface="Arial" panose="020B0604020202020204" pitchFamily="34" charset="0"/>
                <a:cs typeface="Arial" panose="020B0604020202020204" pitchFamily="34" charset="0"/>
              </a:rPr>
              <a:t>Center</a:t>
            </a:r>
            <a:r>
              <a:rPr lang="en-US" sz="1400" b="1" baseline="0" dirty="0">
                <a:solidFill>
                  <a:srgbClr val="FFF7EC"/>
                </a:solidFill>
                <a:latin typeface="Arial" panose="020B0604020202020204" pitchFamily="34" charset="0"/>
                <a:cs typeface="Arial" panose="020B0604020202020204" pitchFamily="34" charset="0"/>
              </a:rPr>
              <a:t> for Change in Transition Services | www.seattleu.edu/ccts | CC BY 4.0</a:t>
            </a:r>
            <a:endParaRPr lang="en-US" sz="1400" b="1" dirty="0">
              <a:solidFill>
                <a:srgbClr val="FFF7EC"/>
              </a:solidFill>
              <a:latin typeface="Arial" panose="020B0604020202020204" pitchFamily="34" charset="0"/>
              <a:cs typeface="Arial" panose="020B0604020202020204" pitchFamily="34" charset="0"/>
            </a:endParaRPr>
          </a:p>
        </p:txBody>
      </p:sp>
      <p:sp>
        <p:nvSpPr>
          <p:cNvPr id="19" name="Right Triangle 18"/>
          <p:cNvSpPr/>
          <p:nvPr userDrawn="1"/>
        </p:nvSpPr>
        <p:spPr>
          <a:xfrm rot="10800000" flipH="1">
            <a:off x="-7898" y="6115661"/>
            <a:ext cx="421784" cy="698093"/>
          </a:xfrm>
          <a:prstGeom prst="rtTriangle">
            <a:avLst/>
          </a:prstGeom>
          <a:solidFill>
            <a:srgbClr val="FDB9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6" name="Picture 2" descr="Seattle University logo"/>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10635141" y="6370519"/>
            <a:ext cx="1418067" cy="311483"/>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14466116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hdr="0" ftr="0"/>
  <p:txStyles>
    <p:titleStyle>
      <a:lvl1pPr algn="l" defTabSz="914400" rtl="0" eaLnBrk="1" latinLnBrk="0" hangingPunct="1">
        <a:lnSpc>
          <a:spcPct val="90000"/>
        </a:lnSpc>
        <a:spcBef>
          <a:spcPct val="0"/>
        </a:spcBef>
        <a:buNone/>
        <a:defRPr sz="3600" kern="1200">
          <a:solidFill>
            <a:schemeClr val="tx1"/>
          </a:solidFill>
          <a:latin typeface="Rockwell" panose="02060603020205020403" pitchFamily="18" charset="0"/>
          <a:ea typeface="+mj-ea"/>
          <a:cs typeface="+mj-cs"/>
        </a:defRPr>
      </a:lvl1pPr>
    </p:titleStyle>
    <p:bodyStyle>
      <a:lvl1pPr marL="365760" indent="-36576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365760" algn="l" defTabSz="914400" rtl="0" eaLnBrk="1" latinLnBrk="0" hangingPunct="1">
        <a:lnSpc>
          <a:spcPct val="10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365760" algn="l" defTabSz="914400" rtl="0" eaLnBrk="1" latinLnBrk="0" hangingPunct="1">
        <a:lnSpc>
          <a:spcPct val="100000"/>
        </a:lnSpc>
        <a:spcBef>
          <a:spcPts val="500"/>
        </a:spcBef>
        <a:buFont typeface="Courier New" panose="02070309020205020404" pitchFamily="49" charset="0"/>
        <a:buChar char="o"/>
        <a:defRPr sz="2800" kern="1200">
          <a:solidFill>
            <a:schemeClr val="tx1"/>
          </a:solidFill>
          <a:latin typeface="Arial" panose="020B0604020202020204" pitchFamily="34" charset="0"/>
          <a:ea typeface="+mn-ea"/>
          <a:cs typeface="Arial" panose="020B0604020202020204" pitchFamily="34" charset="0"/>
        </a:defRPr>
      </a:lvl3pPr>
      <a:lvl4pPr marL="1600200" indent="-36576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36576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Rectangle 14"/>
          <p:cNvSpPr/>
          <p:nvPr userDrawn="1"/>
        </p:nvSpPr>
        <p:spPr>
          <a:xfrm>
            <a:off x="0" y="-12599"/>
            <a:ext cx="12192000" cy="447369"/>
          </a:xfrm>
          <a:prstGeom prst="rect">
            <a:avLst/>
          </a:prstGeom>
          <a:solidFill>
            <a:srgbClr val="004C97"/>
          </a:solidFill>
          <a:ln w="76200">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8" name="Rectangle 7"/>
          <p:cNvSpPr/>
          <p:nvPr userDrawn="1"/>
        </p:nvSpPr>
        <p:spPr>
          <a:xfrm>
            <a:off x="0" y="6196012"/>
            <a:ext cx="12192000" cy="704645"/>
          </a:xfrm>
          <a:prstGeom prst="rect">
            <a:avLst/>
          </a:prstGeom>
          <a:solidFill>
            <a:srgbClr val="393839"/>
          </a:solidFill>
          <a:ln w="76200">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39097" y="494257"/>
            <a:ext cx="10705077" cy="98455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39097" y="1543287"/>
            <a:ext cx="10714703" cy="4406355"/>
          </a:xfrm>
          <a:prstGeom prst="rect">
            <a:avLst/>
          </a:prstGeom>
        </p:spPr>
        <p:txBody>
          <a:bodyPr vert="horz" lIns="91440" tIns="45720" rIns="91440" bIns="45720" rtlCol="0">
            <a:normAutofit/>
          </a:bodyPr>
          <a:lstStyle/>
          <a:p>
            <a:pPr lvl="0"/>
            <a:r>
              <a:rPr lang="en-US" dirty="0"/>
              <a:t>Click to edit Master text styles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939048" y="5648991"/>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dirty="0"/>
          </a:p>
        </p:txBody>
      </p:sp>
      <p:sp>
        <p:nvSpPr>
          <p:cNvPr id="6" name="Slide Number Placeholder 5"/>
          <p:cNvSpPr>
            <a:spLocks noGrp="1"/>
          </p:cNvSpPr>
          <p:nvPr>
            <p:ph type="sldNum" sz="quarter" idx="4"/>
          </p:nvPr>
        </p:nvSpPr>
        <p:spPr>
          <a:xfrm>
            <a:off x="11583627" y="5832219"/>
            <a:ext cx="430160" cy="363793"/>
          </a:xfrm>
          <a:prstGeom prst="rect">
            <a:avLst/>
          </a:prstGeom>
        </p:spPr>
        <p:txBody>
          <a:bodyPr vert="horz" lIns="91440" tIns="45720" rIns="91440" bIns="45720" rtlCol="0" anchor="ctr"/>
          <a:lstStyle>
            <a:lvl1pPr algn="r">
              <a:defRPr sz="1200">
                <a:solidFill>
                  <a:schemeClr val="tx1"/>
                </a:solidFill>
                <a:latin typeface="Arial" panose="020B0604020202020204" pitchFamily="34" charset="0"/>
                <a:cs typeface="Arial" panose="020B0604020202020204" pitchFamily="34" charset="0"/>
              </a:defRPr>
            </a:lvl1pPr>
          </a:lstStyle>
          <a:p>
            <a:fld id="{50ADEE99-5B15-4B10-A3EB-5286E787B43D}" type="slidenum">
              <a:rPr lang="en-US" smtClean="0"/>
              <a:pPr/>
              <a:t>‹#›</a:t>
            </a:fld>
            <a:endParaRPr lang="en-US" dirty="0"/>
          </a:p>
        </p:txBody>
      </p:sp>
      <p:sp>
        <p:nvSpPr>
          <p:cNvPr id="11" name="TextBox 10"/>
          <p:cNvSpPr txBox="1"/>
          <p:nvPr userDrawn="1"/>
        </p:nvSpPr>
        <p:spPr>
          <a:xfrm>
            <a:off x="156695" y="6331974"/>
            <a:ext cx="6765215" cy="307777"/>
          </a:xfrm>
          <a:prstGeom prst="rect">
            <a:avLst/>
          </a:prstGeom>
          <a:noFill/>
        </p:spPr>
        <p:txBody>
          <a:bodyPr wrap="square" rtlCol="0">
            <a:spAutoFit/>
          </a:bodyPr>
          <a:lstStyle/>
          <a:p>
            <a:r>
              <a:rPr lang="en-US" sz="1400" b="1" dirty="0">
                <a:solidFill>
                  <a:srgbClr val="FFF7EC"/>
                </a:solidFill>
                <a:latin typeface="Arial" panose="020B0604020202020204" pitchFamily="34" charset="0"/>
                <a:cs typeface="Arial" panose="020B0604020202020204" pitchFamily="34" charset="0"/>
              </a:rPr>
              <a:t>Center</a:t>
            </a:r>
            <a:r>
              <a:rPr lang="en-US" sz="1400" b="1" baseline="0" dirty="0">
                <a:solidFill>
                  <a:srgbClr val="FFF7EC"/>
                </a:solidFill>
                <a:latin typeface="Arial" panose="020B0604020202020204" pitchFamily="34" charset="0"/>
                <a:cs typeface="Arial" panose="020B0604020202020204" pitchFamily="34" charset="0"/>
              </a:rPr>
              <a:t> for Change in Transition Services | www.seattleu.edu/ccts | CC BY 4.0</a:t>
            </a:r>
            <a:endParaRPr lang="en-US" sz="1400" b="1" dirty="0">
              <a:solidFill>
                <a:srgbClr val="FFF7EC"/>
              </a:solidFill>
              <a:latin typeface="Arial" panose="020B0604020202020204" pitchFamily="34" charset="0"/>
              <a:cs typeface="Arial" panose="020B0604020202020204" pitchFamily="34" charset="0"/>
            </a:endParaRPr>
          </a:p>
        </p:txBody>
      </p:sp>
      <p:sp>
        <p:nvSpPr>
          <p:cNvPr id="19" name="Right Triangle 18"/>
          <p:cNvSpPr/>
          <p:nvPr userDrawn="1"/>
        </p:nvSpPr>
        <p:spPr>
          <a:xfrm rot="10800000" flipH="1">
            <a:off x="-7898" y="6115661"/>
            <a:ext cx="421784" cy="698093"/>
          </a:xfrm>
          <a:prstGeom prst="rtTriangle">
            <a:avLst/>
          </a:prstGeom>
          <a:solidFill>
            <a:srgbClr val="FDB9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6" name="Picture 2" descr="Seattle University logo"/>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10635141" y="6370519"/>
            <a:ext cx="1418067" cy="311483"/>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772355005"/>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hf hdr="0" ftr="0"/>
  <p:txStyles>
    <p:titleStyle>
      <a:lvl1pPr algn="l" defTabSz="914400" rtl="0" eaLnBrk="1" latinLnBrk="0" hangingPunct="1">
        <a:lnSpc>
          <a:spcPct val="90000"/>
        </a:lnSpc>
        <a:spcBef>
          <a:spcPct val="0"/>
        </a:spcBef>
        <a:buNone/>
        <a:defRPr sz="3600" kern="1200">
          <a:solidFill>
            <a:schemeClr val="tx1"/>
          </a:solidFill>
          <a:latin typeface="Rockwell" panose="02060603020205020403" pitchFamily="18" charset="0"/>
          <a:ea typeface="+mj-ea"/>
          <a:cs typeface="+mj-cs"/>
        </a:defRPr>
      </a:lvl1pPr>
    </p:titleStyle>
    <p:bodyStyle>
      <a:lvl1pPr marL="365760" indent="-36576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365760" algn="l" defTabSz="914400" rtl="0" eaLnBrk="1" latinLnBrk="0" hangingPunct="1">
        <a:lnSpc>
          <a:spcPct val="10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365760" algn="l" defTabSz="914400" rtl="0" eaLnBrk="1" latinLnBrk="0" hangingPunct="1">
        <a:lnSpc>
          <a:spcPct val="100000"/>
        </a:lnSpc>
        <a:spcBef>
          <a:spcPts val="500"/>
        </a:spcBef>
        <a:buFont typeface="Courier New" panose="02070309020205020404" pitchFamily="49" charset="0"/>
        <a:buChar char="o"/>
        <a:defRPr sz="2800" kern="1200">
          <a:solidFill>
            <a:schemeClr val="tx1"/>
          </a:solidFill>
          <a:latin typeface="Arial" panose="020B0604020202020204" pitchFamily="34" charset="0"/>
          <a:ea typeface="+mn-ea"/>
          <a:cs typeface="Arial" panose="020B0604020202020204" pitchFamily="34" charset="0"/>
        </a:defRPr>
      </a:lvl3pPr>
      <a:lvl4pPr marL="1600200" indent="-36576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36576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8" Type="http://schemas.openxmlformats.org/officeDocument/2006/relationships/hyperlink" Target="http://cctstfolio.com/#/unit-4/lesson-2" TargetMode="External"/><Relationship Id="rId3" Type="http://schemas.openxmlformats.org/officeDocument/2006/relationships/hyperlink" Target="http://www.k12.wa.us/GraduationRequirements/Requirement-HighSchoolBeyond.aspx" TargetMode="External"/><Relationship Id="rId7" Type="http://schemas.openxmlformats.org/officeDocument/2006/relationships/hyperlink" Target="http://cctstfolio.com/#/unit-2/lesson-7" TargetMode="External"/><Relationship Id="rId2" Type="http://schemas.openxmlformats.org/officeDocument/2006/relationships/notesSlide" Target="../notesSlides/notesSlide11.xml"/><Relationship Id="rId1" Type="http://schemas.openxmlformats.org/officeDocument/2006/relationships/slideLayout" Target="../slideLayouts/slideLayout15.xml"/><Relationship Id="rId6" Type="http://schemas.openxmlformats.org/officeDocument/2006/relationships/hyperlink" Target="http://cctstfolio.com/#/unit-2/lesson-5" TargetMode="External"/><Relationship Id="rId5" Type="http://schemas.openxmlformats.org/officeDocument/2006/relationships/hyperlink" Target="http://cctstfolio.com/#/unit-2/lesson-2" TargetMode="External"/><Relationship Id="rId4" Type="http://schemas.openxmlformats.org/officeDocument/2006/relationships/hyperlink" Target="http://cctstfolio.com/#/unit-1/lesson-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3" Type="http://schemas.openxmlformats.org/officeDocument/2006/relationships/hyperlink" Target="http://www.cctstfolio.com/" TargetMode="External"/><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6.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8.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3" Type="http://schemas.openxmlformats.org/officeDocument/2006/relationships/hyperlink" Target="http://tfolio-test.azurewebsites.net/img/unit-5/lesson-6/T-Folio_Unit-5_Lesson-6_T-Folio-Tracker.docx" TargetMode="External"/><Relationship Id="rId2" Type="http://schemas.openxmlformats.org/officeDocument/2006/relationships/notesSlide" Target="../notesSlides/notesSlide31.xml"/><Relationship Id="rId1" Type="http://schemas.openxmlformats.org/officeDocument/2006/relationships/slideLayout" Target="../slideLayouts/slideLayout15.xml"/><Relationship Id="rId4" Type="http://schemas.openxmlformats.org/officeDocument/2006/relationships/image" Target="../media/image9.png"/></Relationships>
</file>

<file path=ppt/slides/_rels/slide32.xml.rels><?xml version="1.0" encoding="UTF-8" standalone="yes"?>
<Relationships xmlns="http://schemas.openxmlformats.org/package/2006/relationships"><Relationship Id="rId3" Type="http://schemas.openxmlformats.org/officeDocument/2006/relationships/hyperlink" Target="https://docs.google.com/spreadsheets/d/1tcrv6FnnP7IlvRUy5EXusppuLtUZvmjEFy1P6wHyZ3k/edit?usp=sharing" TargetMode="External"/><Relationship Id="rId2" Type="http://schemas.openxmlformats.org/officeDocument/2006/relationships/notesSlide" Target="../notesSlides/notesSlide32.xml"/><Relationship Id="rId1" Type="http://schemas.openxmlformats.org/officeDocument/2006/relationships/slideLayout" Target="../slideLayouts/slideLayout15.xml"/><Relationship Id="rId4" Type="http://schemas.openxmlformats.org/officeDocument/2006/relationships/hyperlink" Target="https://www.seattleu.edu/ccts/tools/"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3" Type="http://schemas.openxmlformats.org/officeDocument/2006/relationships/hyperlink" Target="https://www.linkedin.com/pulse/whats-difference-between-teacher-facilitator-christina-geijer" TargetMode="External"/><Relationship Id="rId2" Type="http://schemas.openxmlformats.org/officeDocument/2006/relationships/notesSlide" Target="../notesSlides/notesSlide40.xml"/><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3" Type="http://schemas.openxmlformats.org/officeDocument/2006/relationships/hyperlink" Target="http://www.seattleu.edu/ccts" TargetMode="External"/><Relationship Id="rId2" Type="http://schemas.openxmlformats.org/officeDocument/2006/relationships/notesSlide" Target="../notesSlides/notesSlide41.xml"/><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notesSlide" Target="../notesSlides/notesSlide42.xml"/><Relationship Id="rId1" Type="http://schemas.openxmlformats.org/officeDocument/2006/relationships/slideLayout" Target="../slideLayouts/slideLayout15.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hyperlink" Target="http://www.k12.wa.us/SpecialEd/Families/IEP.aspx" TargetMode="External"/><Relationship Id="rId2" Type="http://schemas.openxmlformats.org/officeDocument/2006/relationships/notesSlide" Target="../notesSlides/notesSlide5.xml"/><Relationship Id="rId1" Type="http://schemas.openxmlformats.org/officeDocument/2006/relationships/slideLayout" Target="../slideLayouts/slideLayout15.xml"/><Relationship Id="rId4" Type="http://schemas.openxmlformats.org/officeDocument/2006/relationships/hyperlink" Target="https://www.dshs.wa.gov/faq/what-are-pre-employment-transition-service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seattleu.edu/ccts/transition-services/flowchart/" TargetMode="External"/><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33330" y="2659667"/>
            <a:ext cx="9144000" cy="1156959"/>
          </a:xfrm>
        </p:spPr>
        <p:txBody>
          <a:bodyPr>
            <a:noAutofit/>
          </a:bodyPr>
          <a:lstStyle/>
          <a:p>
            <a:r>
              <a:rPr lang="en-US" sz="6000" dirty="0"/>
              <a:t>T-Folio Training</a:t>
            </a:r>
          </a:p>
        </p:txBody>
      </p:sp>
      <p:sp>
        <p:nvSpPr>
          <p:cNvPr id="3" name="Subtitle 2"/>
          <p:cNvSpPr>
            <a:spLocks noGrp="1"/>
          </p:cNvSpPr>
          <p:nvPr>
            <p:ph type="subTitle" idx="1"/>
          </p:nvPr>
        </p:nvSpPr>
        <p:spPr>
          <a:xfrm>
            <a:off x="742141" y="4800600"/>
            <a:ext cx="10726377" cy="553847"/>
          </a:xfrm>
        </p:spPr>
        <p:txBody>
          <a:bodyPr>
            <a:normAutofit fontScale="77500" lnSpcReduction="20000"/>
          </a:bodyPr>
          <a:lstStyle/>
          <a:p>
            <a:r>
              <a:rPr lang="en-US" altLang="ja-JP" sz="3200" dirty="0">
                <a:solidFill>
                  <a:srgbClr val="004C97"/>
                </a:solidFill>
              </a:rPr>
              <a:t>Center for Change in Transition Services (CCTS) | </a:t>
            </a:r>
            <a:r>
              <a:rPr lang="en-US" altLang="ja-JP" sz="2800" dirty="0">
                <a:solidFill>
                  <a:srgbClr val="004C97"/>
                </a:solidFill>
              </a:rPr>
              <a:t>www.seattleu.edu/ccts</a:t>
            </a:r>
            <a:endParaRPr lang="en-US" altLang="ja-JP" dirty="0">
              <a:solidFill>
                <a:srgbClr val="004C97"/>
              </a:solidFill>
            </a:endParaRPr>
          </a:p>
        </p:txBody>
      </p:sp>
      <p:sp>
        <p:nvSpPr>
          <p:cNvPr id="4" name="Slide Number Placeholder 3"/>
          <p:cNvSpPr>
            <a:spLocks noGrp="1"/>
          </p:cNvSpPr>
          <p:nvPr>
            <p:ph type="sldNum" sz="quarter" idx="12"/>
          </p:nvPr>
        </p:nvSpPr>
        <p:spPr/>
        <p:txBody>
          <a:bodyPr/>
          <a:lstStyle/>
          <a:p>
            <a:fld id="{50ADEE99-5B15-4B10-A3EB-5286E787B43D}" type="slidenum">
              <a:rPr lang="en-US" smtClean="0"/>
              <a:t>1</a:t>
            </a:fld>
            <a:endParaRPr lang="en-US" dirty="0"/>
          </a:p>
        </p:txBody>
      </p:sp>
    </p:spTree>
    <p:extLst>
      <p:ext uri="{BB962C8B-B14F-4D97-AF65-F5344CB8AC3E}">
        <p14:creationId xmlns:p14="http://schemas.microsoft.com/office/powerpoint/2010/main" val="6529806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Suggestions for timing when integrating T-Folio</a:t>
            </a:r>
          </a:p>
        </p:txBody>
      </p:sp>
      <p:sp>
        <p:nvSpPr>
          <p:cNvPr id="3" name="Content Placeholder 2"/>
          <p:cNvSpPr>
            <a:spLocks noGrp="1"/>
          </p:cNvSpPr>
          <p:nvPr>
            <p:ph idx="1"/>
          </p:nvPr>
        </p:nvSpPr>
        <p:spPr>
          <a:xfrm>
            <a:off x="639097" y="1543287"/>
            <a:ext cx="10944530" cy="4406355"/>
          </a:xfrm>
        </p:spPr>
        <p:txBody>
          <a:bodyPr>
            <a:normAutofit fontScale="92500"/>
          </a:bodyPr>
          <a:lstStyle/>
          <a:p>
            <a:pPr marL="0" indent="0">
              <a:buNone/>
            </a:pPr>
            <a:r>
              <a:rPr lang="en-US" dirty="0"/>
              <a:t>The curriculum can be used throughout the student’s high-school career, as they will benefit from repeating or revisiting certain lessons each year.</a:t>
            </a:r>
          </a:p>
          <a:p>
            <a:pPr lvl="1">
              <a:buFont typeface="Arial" panose="020B0604020202020204" pitchFamily="34" charset="0"/>
              <a:buChar char="•"/>
            </a:pPr>
            <a:r>
              <a:rPr lang="en-US" dirty="0"/>
              <a:t>Age appropriate assessments should be done every year.</a:t>
            </a:r>
          </a:p>
          <a:p>
            <a:pPr lvl="1">
              <a:buFont typeface="Arial" panose="020B0604020202020204" pitchFamily="34" charset="0"/>
              <a:buChar char="•"/>
            </a:pPr>
            <a:r>
              <a:rPr lang="en-US" dirty="0"/>
              <a:t>Goals (postsecondary and annual IEP) can be written and led by the student and need to be reviewed/adjusted annually.</a:t>
            </a:r>
          </a:p>
          <a:p>
            <a:pPr lvl="1">
              <a:buFont typeface="Arial" panose="020B0604020202020204" pitchFamily="34" charset="0"/>
              <a:buChar char="•"/>
            </a:pPr>
            <a:r>
              <a:rPr lang="en-US" dirty="0"/>
              <a:t>Preparing for employment varies as the student matures – revisiting these areas will lead to better outcomes. </a:t>
            </a:r>
          </a:p>
          <a:p>
            <a:pPr lvl="1">
              <a:buFont typeface="Arial" panose="020B0604020202020204" pitchFamily="34" charset="0"/>
              <a:buChar char="•"/>
            </a:pPr>
            <a:r>
              <a:rPr lang="en-US" dirty="0"/>
              <a:t>Self-advocacy is an ongoing area of growth for youth as they experience and mature in their transition – revisit and practice often.</a:t>
            </a:r>
          </a:p>
          <a:p>
            <a:endParaRPr lang="en-US" dirty="0"/>
          </a:p>
        </p:txBody>
      </p:sp>
      <p:sp>
        <p:nvSpPr>
          <p:cNvPr id="5" name="Slide Number Placeholder 4"/>
          <p:cNvSpPr>
            <a:spLocks noGrp="1"/>
          </p:cNvSpPr>
          <p:nvPr>
            <p:ph type="sldNum" sz="quarter" idx="12"/>
          </p:nvPr>
        </p:nvSpPr>
        <p:spPr/>
        <p:txBody>
          <a:bodyPr/>
          <a:lstStyle/>
          <a:p>
            <a:fld id="{50ADEE99-5B15-4B10-A3EB-5286E787B43D}" type="slidenum">
              <a:rPr lang="en-US" smtClean="0"/>
              <a:t>10</a:t>
            </a:fld>
            <a:endParaRPr lang="en-US" dirty="0"/>
          </a:p>
        </p:txBody>
      </p:sp>
    </p:spTree>
    <p:extLst>
      <p:ext uri="{BB962C8B-B14F-4D97-AF65-F5344CB8AC3E}">
        <p14:creationId xmlns:p14="http://schemas.microsoft.com/office/powerpoint/2010/main" val="1923268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 School and Beyond Plan </a:t>
            </a:r>
          </a:p>
        </p:txBody>
      </p:sp>
      <p:sp>
        <p:nvSpPr>
          <p:cNvPr id="3" name="Content Placeholder 2"/>
          <p:cNvSpPr>
            <a:spLocks noGrp="1"/>
          </p:cNvSpPr>
          <p:nvPr>
            <p:ph idx="1"/>
          </p:nvPr>
        </p:nvSpPr>
        <p:spPr/>
        <p:txBody>
          <a:bodyPr>
            <a:normAutofit/>
          </a:bodyPr>
          <a:lstStyle/>
          <a:p>
            <a:pPr marL="0" indent="0">
              <a:spcAft>
                <a:spcPts val="1200"/>
              </a:spcAft>
              <a:buNone/>
            </a:pPr>
            <a:r>
              <a:rPr lang="en-US" dirty="0"/>
              <a:t>Many T-Folio activities align with the </a:t>
            </a:r>
            <a:r>
              <a:rPr lang="en-US" dirty="0">
                <a:hlinkClick r:id="rId3"/>
              </a:rPr>
              <a:t>High School and Beyond Plan</a:t>
            </a:r>
            <a:r>
              <a:rPr lang="en-US" dirty="0"/>
              <a:t> (HSBP) required for all students for graduation, including: </a:t>
            </a:r>
          </a:p>
          <a:p>
            <a:pPr marL="862013" lvl="1" indent="-398463">
              <a:buFont typeface="Arial" panose="020B0604020202020204" pitchFamily="34" charset="0"/>
              <a:buChar char="•"/>
            </a:pPr>
            <a:r>
              <a:rPr lang="en-US" dirty="0"/>
              <a:t>Career Interest Inventory (see T-Folio </a:t>
            </a:r>
            <a:r>
              <a:rPr lang="en-US" dirty="0">
                <a:hlinkClick r:id="rId4"/>
              </a:rPr>
              <a:t>Unit 1, Lesson 3</a:t>
            </a:r>
            <a:r>
              <a:rPr lang="en-US" dirty="0"/>
              <a:t>)</a:t>
            </a:r>
          </a:p>
          <a:p>
            <a:pPr marL="862013" lvl="1" indent="-398463">
              <a:buFont typeface="Arial" panose="020B0604020202020204" pitchFamily="34" charset="0"/>
              <a:buChar char="•"/>
            </a:pPr>
            <a:r>
              <a:rPr lang="en-US" dirty="0"/>
              <a:t>Educational goals (</a:t>
            </a:r>
            <a:r>
              <a:rPr lang="en-US" dirty="0">
                <a:hlinkClick r:id="rId5"/>
              </a:rPr>
              <a:t>Unit 2, Lesson 2</a:t>
            </a:r>
            <a:r>
              <a:rPr lang="en-US" dirty="0"/>
              <a:t>)</a:t>
            </a:r>
          </a:p>
          <a:p>
            <a:pPr marL="862013" lvl="1" indent="-398463">
              <a:buFont typeface="Arial" panose="020B0604020202020204" pitchFamily="34" charset="0"/>
              <a:buChar char="•"/>
            </a:pPr>
            <a:r>
              <a:rPr lang="en-US" dirty="0"/>
              <a:t>Course planner (</a:t>
            </a:r>
            <a:r>
              <a:rPr lang="en-US" dirty="0">
                <a:hlinkClick r:id="rId6"/>
              </a:rPr>
              <a:t>Unit 2, Lesson 5</a:t>
            </a:r>
            <a:r>
              <a:rPr lang="en-US" dirty="0"/>
              <a:t>)</a:t>
            </a:r>
          </a:p>
          <a:p>
            <a:pPr marL="862013" lvl="1" indent="-398463">
              <a:buFont typeface="Arial" panose="020B0604020202020204" pitchFamily="34" charset="0"/>
              <a:buChar char="•"/>
            </a:pPr>
            <a:r>
              <a:rPr lang="en-US" dirty="0"/>
              <a:t>Personalized pathway (</a:t>
            </a:r>
            <a:r>
              <a:rPr lang="en-US" dirty="0">
                <a:hlinkClick r:id="rId7"/>
              </a:rPr>
              <a:t>Unit 2, Lesson 7</a:t>
            </a:r>
            <a:r>
              <a:rPr lang="en-US" dirty="0"/>
              <a:t>)</a:t>
            </a:r>
          </a:p>
          <a:p>
            <a:pPr marL="862013" lvl="1" indent="-398463">
              <a:buFont typeface="Arial" panose="020B0604020202020204" pitchFamily="34" charset="0"/>
              <a:buChar char="•"/>
            </a:pPr>
            <a:r>
              <a:rPr lang="en-US" dirty="0"/>
              <a:t>Resume/activity log (</a:t>
            </a:r>
            <a:r>
              <a:rPr lang="en-US" dirty="0">
                <a:hlinkClick r:id="rId8"/>
              </a:rPr>
              <a:t>Unit 4, Lesson 2</a:t>
            </a:r>
            <a:r>
              <a:rPr lang="en-US" dirty="0"/>
              <a:t>)</a:t>
            </a:r>
          </a:p>
        </p:txBody>
      </p:sp>
      <p:sp>
        <p:nvSpPr>
          <p:cNvPr id="5" name="Slide Number Placeholder 4"/>
          <p:cNvSpPr>
            <a:spLocks noGrp="1"/>
          </p:cNvSpPr>
          <p:nvPr>
            <p:ph type="sldNum" sz="quarter" idx="12"/>
          </p:nvPr>
        </p:nvSpPr>
        <p:spPr/>
        <p:txBody>
          <a:bodyPr/>
          <a:lstStyle/>
          <a:p>
            <a:fld id="{50ADEE99-5B15-4B10-A3EB-5286E787B43D}" type="slidenum">
              <a:rPr lang="en-US" smtClean="0"/>
              <a:t>11</a:t>
            </a:fld>
            <a:endParaRPr lang="en-US" dirty="0"/>
          </a:p>
        </p:txBody>
      </p:sp>
    </p:spTree>
    <p:extLst>
      <p:ext uri="{BB962C8B-B14F-4D97-AF65-F5344CB8AC3E}">
        <p14:creationId xmlns:p14="http://schemas.microsoft.com/office/powerpoint/2010/main" val="4178283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T-Folio Units</a:t>
            </a:r>
          </a:p>
        </p:txBody>
      </p:sp>
      <p:sp>
        <p:nvSpPr>
          <p:cNvPr id="3" name="Content Placeholder 2"/>
          <p:cNvSpPr>
            <a:spLocks noGrp="1"/>
          </p:cNvSpPr>
          <p:nvPr>
            <p:ph idx="1"/>
          </p:nvPr>
        </p:nvSpPr>
        <p:spPr/>
        <p:txBody>
          <a:bodyPr/>
          <a:lstStyle/>
          <a:p>
            <a:r>
              <a:rPr lang="en-US" dirty="0"/>
              <a:t>Student-Centered Introduction </a:t>
            </a:r>
          </a:p>
          <a:p>
            <a:r>
              <a:rPr lang="en-US" dirty="0"/>
              <a:t>Unit 1: Job Exploration Groundwork </a:t>
            </a:r>
          </a:p>
          <a:p>
            <a:r>
              <a:rPr lang="en-US" dirty="0"/>
              <a:t>Unit 2: Postsecondary Employment and Education Options</a:t>
            </a:r>
          </a:p>
          <a:p>
            <a:r>
              <a:rPr lang="en-US" dirty="0"/>
              <a:t>Unit 3: Work-based Learning Experiences </a:t>
            </a:r>
          </a:p>
          <a:p>
            <a:r>
              <a:rPr lang="en-US" dirty="0"/>
              <a:t>Unit 4: Workplace Readiness Training </a:t>
            </a:r>
          </a:p>
          <a:p>
            <a:r>
              <a:rPr lang="en-US" dirty="0"/>
              <a:t>Unit 5: Self-Advocacy </a:t>
            </a:r>
          </a:p>
        </p:txBody>
      </p:sp>
      <p:sp>
        <p:nvSpPr>
          <p:cNvPr id="5" name="Slide Number Placeholder 4"/>
          <p:cNvSpPr>
            <a:spLocks noGrp="1"/>
          </p:cNvSpPr>
          <p:nvPr>
            <p:ph type="sldNum" sz="quarter" idx="12"/>
          </p:nvPr>
        </p:nvSpPr>
        <p:spPr/>
        <p:txBody>
          <a:bodyPr/>
          <a:lstStyle/>
          <a:p>
            <a:fld id="{50ADEE99-5B15-4B10-A3EB-5286E787B43D}" type="slidenum">
              <a:rPr lang="en-US" smtClean="0"/>
              <a:t>12</a:t>
            </a:fld>
            <a:endParaRPr lang="en-US" dirty="0"/>
          </a:p>
        </p:txBody>
      </p:sp>
    </p:spTree>
    <p:extLst>
      <p:ext uri="{BB962C8B-B14F-4D97-AF65-F5344CB8AC3E}">
        <p14:creationId xmlns:p14="http://schemas.microsoft.com/office/powerpoint/2010/main" val="21696285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Student-Centered Introduction </a:t>
            </a:r>
          </a:p>
        </p:txBody>
      </p:sp>
      <p:sp>
        <p:nvSpPr>
          <p:cNvPr id="3" name="Content Placeholder 2"/>
          <p:cNvSpPr>
            <a:spLocks noGrp="1"/>
          </p:cNvSpPr>
          <p:nvPr>
            <p:ph idx="1"/>
          </p:nvPr>
        </p:nvSpPr>
        <p:spPr/>
        <p:txBody>
          <a:bodyPr>
            <a:normAutofit/>
          </a:bodyPr>
          <a:lstStyle/>
          <a:p>
            <a:r>
              <a:rPr lang="en-US" dirty="0"/>
              <a:t>A warm-up unit for both youth and facilitators. </a:t>
            </a:r>
          </a:p>
          <a:p>
            <a:r>
              <a:rPr lang="en-US" dirty="0"/>
              <a:t>Promotes student voice.</a:t>
            </a:r>
          </a:p>
          <a:p>
            <a:r>
              <a:rPr lang="en-US" dirty="0"/>
              <a:t>Emboldens the students to self-reflect and explore what is important to them and their future.</a:t>
            </a:r>
          </a:p>
          <a:p>
            <a:r>
              <a:rPr lang="en-US" dirty="0"/>
              <a:t>Increases understanding and ability to identify and voice future desires.</a:t>
            </a:r>
          </a:p>
        </p:txBody>
      </p:sp>
      <p:sp>
        <p:nvSpPr>
          <p:cNvPr id="5" name="Slide Number Placeholder 4"/>
          <p:cNvSpPr>
            <a:spLocks noGrp="1"/>
          </p:cNvSpPr>
          <p:nvPr>
            <p:ph type="sldNum" sz="quarter" idx="12"/>
          </p:nvPr>
        </p:nvSpPr>
        <p:spPr/>
        <p:txBody>
          <a:bodyPr/>
          <a:lstStyle/>
          <a:p>
            <a:fld id="{50ADEE99-5B15-4B10-A3EB-5286E787B43D}" type="slidenum">
              <a:rPr lang="en-US" smtClean="0"/>
              <a:t>13</a:t>
            </a:fld>
            <a:endParaRPr lang="en-US" dirty="0"/>
          </a:p>
        </p:txBody>
      </p:sp>
    </p:spTree>
    <p:extLst>
      <p:ext uri="{BB962C8B-B14F-4D97-AF65-F5344CB8AC3E}">
        <p14:creationId xmlns:p14="http://schemas.microsoft.com/office/powerpoint/2010/main" val="4069048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Unit 1: Job Exploration Groundwork</a:t>
            </a:r>
          </a:p>
        </p:txBody>
      </p:sp>
      <p:sp>
        <p:nvSpPr>
          <p:cNvPr id="3" name="Content Placeholder 2"/>
          <p:cNvSpPr>
            <a:spLocks noGrp="1"/>
          </p:cNvSpPr>
          <p:nvPr>
            <p:ph idx="1"/>
          </p:nvPr>
        </p:nvSpPr>
        <p:spPr>
          <a:xfrm>
            <a:off x="639097" y="1455576"/>
            <a:ext cx="10714703" cy="4406355"/>
          </a:xfrm>
        </p:spPr>
        <p:txBody>
          <a:bodyPr/>
          <a:lstStyle/>
          <a:p>
            <a:r>
              <a:rPr lang="en-US" dirty="0"/>
              <a:t>This unit consists of 8 lessons. </a:t>
            </a:r>
          </a:p>
          <a:p>
            <a:r>
              <a:rPr lang="en-US" dirty="0"/>
              <a:t>A series of assessments in areas of strengths, preferences, interests, needs, self-determination, and work maturity skills. </a:t>
            </a:r>
          </a:p>
          <a:p>
            <a:r>
              <a:rPr lang="en-US" dirty="0"/>
              <a:t>Students will analyze results of the assessments and identify connected traits in relation to potential careers.</a:t>
            </a:r>
          </a:p>
          <a:p>
            <a:endParaRPr lang="en-US" dirty="0"/>
          </a:p>
        </p:txBody>
      </p:sp>
      <p:sp>
        <p:nvSpPr>
          <p:cNvPr id="5" name="Slide Number Placeholder 4"/>
          <p:cNvSpPr>
            <a:spLocks noGrp="1"/>
          </p:cNvSpPr>
          <p:nvPr>
            <p:ph type="sldNum" sz="quarter" idx="12"/>
          </p:nvPr>
        </p:nvSpPr>
        <p:spPr/>
        <p:txBody>
          <a:bodyPr/>
          <a:lstStyle/>
          <a:p>
            <a:fld id="{50ADEE99-5B15-4B10-A3EB-5286E787B43D}" type="slidenum">
              <a:rPr lang="en-US" smtClean="0"/>
              <a:t>14</a:t>
            </a:fld>
            <a:endParaRPr lang="en-US" dirty="0"/>
          </a:p>
        </p:txBody>
      </p:sp>
    </p:spTree>
    <p:extLst>
      <p:ext uri="{BB962C8B-B14F-4D97-AF65-F5344CB8AC3E}">
        <p14:creationId xmlns:p14="http://schemas.microsoft.com/office/powerpoint/2010/main" val="2643324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9097" y="503853"/>
            <a:ext cx="10714703" cy="1173872"/>
          </a:xfrm>
        </p:spPr>
        <p:txBody>
          <a:bodyPr>
            <a:normAutofit/>
          </a:bodyPr>
          <a:lstStyle/>
          <a:p>
            <a:r>
              <a:rPr lang="en-US" dirty="0"/>
              <a:t>Unit 2: Postsecondary Employment and Education Options</a:t>
            </a:r>
          </a:p>
        </p:txBody>
      </p:sp>
      <p:sp>
        <p:nvSpPr>
          <p:cNvPr id="3" name="Content Placeholder 2"/>
          <p:cNvSpPr>
            <a:spLocks noGrp="1"/>
          </p:cNvSpPr>
          <p:nvPr>
            <p:ph idx="1"/>
          </p:nvPr>
        </p:nvSpPr>
        <p:spPr>
          <a:xfrm>
            <a:off x="694756" y="1841772"/>
            <a:ext cx="11218202" cy="4406355"/>
          </a:xfrm>
        </p:spPr>
        <p:txBody>
          <a:bodyPr/>
          <a:lstStyle/>
          <a:p>
            <a:r>
              <a:rPr lang="en-US" dirty="0"/>
              <a:t>This unit consists of 7 lessons which follow the Transition Flowchart.</a:t>
            </a:r>
          </a:p>
          <a:p>
            <a:r>
              <a:rPr lang="en-US" dirty="0"/>
              <a:t>In this unit, participants will:</a:t>
            </a:r>
          </a:p>
          <a:p>
            <a:pPr marL="914400" lvl="1" indent="-450850"/>
            <a:r>
              <a:rPr lang="en-US" dirty="0"/>
              <a:t>Explore and create their postsecondary education and training goals. </a:t>
            </a:r>
          </a:p>
          <a:p>
            <a:pPr marL="914400" lvl="1" indent="-450850"/>
            <a:r>
              <a:rPr lang="en-US" dirty="0"/>
              <a:t>Chart their course of study.</a:t>
            </a:r>
          </a:p>
          <a:p>
            <a:pPr marL="914400" lvl="1" indent="-450850"/>
            <a:r>
              <a:rPr lang="en-US" dirty="0"/>
              <a:t>Create an action plan for employment and education.</a:t>
            </a:r>
          </a:p>
          <a:p>
            <a:endParaRPr lang="en-US" dirty="0"/>
          </a:p>
        </p:txBody>
      </p:sp>
      <p:sp>
        <p:nvSpPr>
          <p:cNvPr id="5" name="Slide Number Placeholder 4"/>
          <p:cNvSpPr>
            <a:spLocks noGrp="1"/>
          </p:cNvSpPr>
          <p:nvPr>
            <p:ph type="sldNum" sz="quarter" idx="12"/>
          </p:nvPr>
        </p:nvSpPr>
        <p:spPr/>
        <p:txBody>
          <a:bodyPr/>
          <a:lstStyle/>
          <a:p>
            <a:fld id="{50ADEE99-5B15-4B10-A3EB-5286E787B43D}" type="slidenum">
              <a:rPr lang="en-US" smtClean="0"/>
              <a:t>15</a:t>
            </a:fld>
            <a:endParaRPr lang="en-US" dirty="0"/>
          </a:p>
        </p:txBody>
      </p:sp>
    </p:spTree>
    <p:extLst>
      <p:ext uri="{BB962C8B-B14F-4D97-AF65-F5344CB8AC3E}">
        <p14:creationId xmlns:p14="http://schemas.microsoft.com/office/powerpoint/2010/main" val="42412710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Unit 3: Work-based Learning Experiences</a:t>
            </a:r>
          </a:p>
        </p:txBody>
      </p:sp>
      <p:sp>
        <p:nvSpPr>
          <p:cNvPr id="3" name="Content Placeholder 2"/>
          <p:cNvSpPr>
            <a:spLocks noGrp="1"/>
          </p:cNvSpPr>
          <p:nvPr>
            <p:ph idx="1"/>
          </p:nvPr>
        </p:nvSpPr>
        <p:spPr/>
        <p:txBody>
          <a:bodyPr>
            <a:normAutofit/>
          </a:bodyPr>
          <a:lstStyle/>
          <a:p>
            <a:pPr marL="0" indent="0">
              <a:buNone/>
            </a:pPr>
            <a:r>
              <a:rPr lang="en-US" dirty="0"/>
              <a:t>This unit consists of 6 lessons that assist students with cultivating experiences that will help prepare them for future careers:</a:t>
            </a:r>
          </a:p>
          <a:p>
            <a:pPr marL="914400" lvl="1" indent="-450850">
              <a:buFont typeface="+mj-lt"/>
              <a:buAutoNum type="arabicPeriod"/>
            </a:pPr>
            <a:r>
              <a:rPr lang="en-US" dirty="0"/>
              <a:t>Introduction to work-based learning.</a:t>
            </a:r>
          </a:p>
          <a:p>
            <a:pPr marL="914400" lvl="1" indent="-450850">
              <a:buFont typeface="+mj-lt"/>
              <a:buAutoNum type="arabicPeriod"/>
            </a:pPr>
            <a:r>
              <a:rPr lang="en-US" dirty="0"/>
              <a:t>Workplace skills and competencies.</a:t>
            </a:r>
          </a:p>
          <a:p>
            <a:pPr marL="914400" lvl="1" indent="-450850">
              <a:buFont typeface="+mj-lt"/>
              <a:buAutoNum type="arabicPeriod"/>
            </a:pPr>
            <a:r>
              <a:rPr lang="en-US" dirty="0"/>
              <a:t>Informational interviews.</a:t>
            </a:r>
          </a:p>
          <a:p>
            <a:pPr marL="914400" lvl="1" indent="-450850">
              <a:buFont typeface="+mj-lt"/>
              <a:buAutoNum type="arabicPeriod"/>
            </a:pPr>
            <a:r>
              <a:rPr lang="en-US" dirty="0"/>
              <a:t>Job shadowing.</a:t>
            </a:r>
          </a:p>
          <a:p>
            <a:pPr marL="914400" lvl="1" indent="-450850">
              <a:buFont typeface="+mj-lt"/>
              <a:buAutoNum type="arabicPeriod"/>
            </a:pPr>
            <a:r>
              <a:rPr lang="en-US" dirty="0"/>
              <a:t>Evaluations and letters of recommendation.</a:t>
            </a:r>
          </a:p>
          <a:p>
            <a:pPr marL="914400" lvl="1" indent="-450850">
              <a:buFont typeface="+mj-lt"/>
              <a:buAutoNum type="arabicPeriod"/>
            </a:pPr>
            <a:r>
              <a:rPr lang="en-US" dirty="0"/>
              <a:t>High School and Beyond Plan alignment.</a:t>
            </a:r>
          </a:p>
          <a:p>
            <a:endParaRPr lang="en-US" dirty="0"/>
          </a:p>
        </p:txBody>
      </p:sp>
      <p:sp>
        <p:nvSpPr>
          <p:cNvPr id="5" name="Slide Number Placeholder 4"/>
          <p:cNvSpPr>
            <a:spLocks noGrp="1"/>
          </p:cNvSpPr>
          <p:nvPr>
            <p:ph type="sldNum" sz="quarter" idx="12"/>
          </p:nvPr>
        </p:nvSpPr>
        <p:spPr/>
        <p:txBody>
          <a:bodyPr/>
          <a:lstStyle/>
          <a:p>
            <a:fld id="{50ADEE99-5B15-4B10-A3EB-5286E787B43D}" type="slidenum">
              <a:rPr lang="en-US" smtClean="0"/>
              <a:t>16</a:t>
            </a:fld>
            <a:endParaRPr lang="en-US" dirty="0"/>
          </a:p>
        </p:txBody>
      </p:sp>
    </p:spTree>
    <p:extLst>
      <p:ext uri="{BB962C8B-B14F-4D97-AF65-F5344CB8AC3E}">
        <p14:creationId xmlns:p14="http://schemas.microsoft.com/office/powerpoint/2010/main" val="18151220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Calibri" panose="020F0502020204030204" pitchFamily="34" charset="0"/>
                <a:cs typeface="Times New Roman" panose="02020603050405020304" pitchFamily="18" charset="0"/>
              </a:rPr>
              <a:t>Unit 4: Workplace Readiness Training</a:t>
            </a:r>
            <a:endParaRPr lang="en-US" dirty="0"/>
          </a:p>
        </p:txBody>
      </p:sp>
      <p:sp>
        <p:nvSpPr>
          <p:cNvPr id="3" name="Content Placeholder 2"/>
          <p:cNvSpPr>
            <a:spLocks noGrp="1"/>
          </p:cNvSpPr>
          <p:nvPr>
            <p:ph idx="1"/>
          </p:nvPr>
        </p:nvSpPr>
        <p:spPr>
          <a:xfrm>
            <a:off x="447675" y="1543287"/>
            <a:ext cx="10906125" cy="4406355"/>
          </a:xfrm>
        </p:spPr>
        <p:txBody>
          <a:bodyPr>
            <a:normAutofit/>
          </a:bodyPr>
          <a:lstStyle/>
          <a:p>
            <a:pPr marL="0" lvl="1" indent="0">
              <a:lnSpc>
                <a:spcPct val="107000"/>
              </a:lnSpc>
              <a:spcBef>
                <a:spcPts val="0"/>
              </a:spcBef>
              <a:buNone/>
              <a:tabLst>
                <a:tab pos="457200" algn="l"/>
              </a:tabLst>
            </a:pPr>
            <a:r>
              <a:rPr lang="en-US" dirty="0"/>
              <a:t>This unit has 7 lessons in which students will learn about:</a:t>
            </a:r>
          </a:p>
          <a:p>
            <a:pPr marL="914400" lvl="1" indent="-450850">
              <a:buFont typeface="+mj-lt"/>
              <a:buAutoNum type="arabicPeriod"/>
            </a:pPr>
            <a:r>
              <a:rPr lang="en-US" dirty="0"/>
              <a:t>Work maturity skills</a:t>
            </a:r>
          </a:p>
          <a:p>
            <a:pPr marL="914400" lvl="1" indent="-450850">
              <a:buFont typeface="+mj-lt"/>
              <a:buAutoNum type="arabicPeriod"/>
            </a:pPr>
            <a:r>
              <a:rPr lang="en-US" dirty="0"/>
              <a:t>Writing a resume</a:t>
            </a:r>
          </a:p>
          <a:p>
            <a:pPr marL="914400" lvl="1" indent="-450850">
              <a:buFont typeface="+mj-lt"/>
              <a:buAutoNum type="arabicPeriod"/>
            </a:pPr>
            <a:r>
              <a:rPr lang="en-US" dirty="0"/>
              <a:t>Writing and presenting an elevator speech</a:t>
            </a:r>
          </a:p>
          <a:p>
            <a:pPr marL="914400" lvl="1" indent="-450850">
              <a:buFont typeface="+mj-lt"/>
              <a:buAutoNum type="arabicPeriod"/>
            </a:pPr>
            <a:r>
              <a:rPr lang="en-US" dirty="0"/>
              <a:t>Job applications</a:t>
            </a:r>
          </a:p>
          <a:p>
            <a:pPr marL="914400" lvl="1" indent="-450850">
              <a:buFont typeface="+mj-lt"/>
              <a:buAutoNum type="arabicPeriod"/>
            </a:pPr>
            <a:r>
              <a:rPr lang="en-US" dirty="0"/>
              <a:t>Job interview preparation</a:t>
            </a:r>
          </a:p>
          <a:p>
            <a:pPr marL="914400" lvl="1" indent="-450850">
              <a:buFont typeface="+mj-lt"/>
              <a:buAutoNum type="arabicPeriod"/>
            </a:pPr>
            <a:r>
              <a:rPr lang="en-US" dirty="0"/>
              <a:t>Writing a thank you note</a:t>
            </a:r>
          </a:p>
          <a:p>
            <a:pPr marL="914400" lvl="1" indent="-450850">
              <a:buFont typeface="+mj-lt"/>
              <a:buAutoNum type="arabicPeriod"/>
            </a:pPr>
            <a:r>
              <a:rPr lang="en-US" dirty="0"/>
              <a:t>Developing an action plan for employment</a:t>
            </a:r>
          </a:p>
          <a:p>
            <a:endParaRPr lang="en-US" dirty="0"/>
          </a:p>
        </p:txBody>
      </p:sp>
      <p:sp>
        <p:nvSpPr>
          <p:cNvPr id="5" name="Slide Number Placeholder 4"/>
          <p:cNvSpPr>
            <a:spLocks noGrp="1"/>
          </p:cNvSpPr>
          <p:nvPr>
            <p:ph type="sldNum" sz="quarter" idx="12"/>
          </p:nvPr>
        </p:nvSpPr>
        <p:spPr/>
        <p:txBody>
          <a:bodyPr/>
          <a:lstStyle/>
          <a:p>
            <a:fld id="{50ADEE99-5B15-4B10-A3EB-5286E787B43D}" type="slidenum">
              <a:rPr lang="en-US" smtClean="0"/>
              <a:t>17</a:t>
            </a:fld>
            <a:endParaRPr lang="en-US" dirty="0"/>
          </a:p>
        </p:txBody>
      </p:sp>
    </p:spTree>
    <p:extLst>
      <p:ext uri="{BB962C8B-B14F-4D97-AF65-F5344CB8AC3E}">
        <p14:creationId xmlns:p14="http://schemas.microsoft.com/office/powerpoint/2010/main" val="6159884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Unit 5: Self Advocacy</a:t>
            </a:r>
          </a:p>
        </p:txBody>
      </p:sp>
      <p:sp>
        <p:nvSpPr>
          <p:cNvPr id="3" name="Content Placeholder 2"/>
          <p:cNvSpPr>
            <a:spLocks noGrp="1"/>
          </p:cNvSpPr>
          <p:nvPr>
            <p:ph idx="1"/>
          </p:nvPr>
        </p:nvSpPr>
        <p:spPr/>
        <p:txBody>
          <a:bodyPr/>
          <a:lstStyle/>
          <a:p>
            <a:pPr marL="0" indent="0">
              <a:buNone/>
            </a:pPr>
            <a:r>
              <a:rPr lang="en-US" dirty="0"/>
              <a:t>This unit has 6 lessons in which students will :</a:t>
            </a:r>
          </a:p>
          <a:p>
            <a:pPr marL="914400" lvl="1" indent="-450850">
              <a:buFont typeface="+mj-lt"/>
              <a:buAutoNum type="arabicPeriod"/>
            </a:pPr>
            <a:r>
              <a:rPr lang="en-US" dirty="0"/>
              <a:t>Reassess their level of self-determination. </a:t>
            </a:r>
          </a:p>
          <a:p>
            <a:pPr marL="914400" lvl="1" indent="-450850">
              <a:buFont typeface="+mj-lt"/>
              <a:buAutoNum type="arabicPeriod"/>
            </a:pPr>
            <a:r>
              <a:rPr lang="en-US" dirty="0"/>
              <a:t>Set goals in the area of self-advocacy.</a:t>
            </a:r>
          </a:p>
          <a:p>
            <a:pPr marL="914400" lvl="1" indent="-450850">
              <a:buFont typeface="+mj-lt"/>
              <a:buAutoNum type="arabicPeriod"/>
            </a:pPr>
            <a:r>
              <a:rPr lang="en-US" dirty="0"/>
              <a:t>Set goals for independent living.</a:t>
            </a:r>
          </a:p>
          <a:p>
            <a:pPr marL="914400" lvl="1" indent="-450850">
              <a:buFont typeface="+mj-lt"/>
              <a:buAutoNum type="arabicPeriod"/>
            </a:pPr>
            <a:r>
              <a:rPr lang="en-US" dirty="0"/>
              <a:t>Learn about student-led IEPs.</a:t>
            </a:r>
          </a:p>
          <a:p>
            <a:pPr marL="914400" lvl="1" indent="-450850">
              <a:buFont typeface="+mj-lt"/>
              <a:buAutoNum type="arabicPeriod"/>
            </a:pPr>
            <a:r>
              <a:rPr lang="en-US" dirty="0"/>
              <a:t>Create an action plan for self-advocacy and independent living. </a:t>
            </a:r>
          </a:p>
          <a:p>
            <a:pPr marL="914400" lvl="1" indent="-450850">
              <a:buFont typeface="+mj-lt"/>
              <a:buAutoNum type="arabicPeriod"/>
            </a:pPr>
            <a:r>
              <a:rPr lang="en-US" dirty="0"/>
              <a:t>Review their work in the T-Folio for completion.</a:t>
            </a:r>
          </a:p>
        </p:txBody>
      </p:sp>
      <p:sp>
        <p:nvSpPr>
          <p:cNvPr id="5" name="Slide Number Placeholder 4"/>
          <p:cNvSpPr>
            <a:spLocks noGrp="1"/>
          </p:cNvSpPr>
          <p:nvPr>
            <p:ph type="sldNum" sz="quarter" idx="12"/>
          </p:nvPr>
        </p:nvSpPr>
        <p:spPr/>
        <p:txBody>
          <a:bodyPr/>
          <a:lstStyle/>
          <a:p>
            <a:fld id="{50ADEE99-5B15-4B10-A3EB-5286E787B43D}" type="slidenum">
              <a:rPr lang="en-US" smtClean="0"/>
              <a:t>18</a:t>
            </a:fld>
            <a:endParaRPr lang="en-US" dirty="0"/>
          </a:p>
        </p:txBody>
      </p:sp>
    </p:spTree>
    <p:extLst>
      <p:ext uri="{BB962C8B-B14F-4D97-AF65-F5344CB8AC3E}">
        <p14:creationId xmlns:p14="http://schemas.microsoft.com/office/powerpoint/2010/main" val="9337346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Getting Started</a:t>
            </a:r>
          </a:p>
        </p:txBody>
      </p:sp>
      <p:sp>
        <p:nvSpPr>
          <p:cNvPr id="3" name="Content Placeholder 2"/>
          <p:cNvSpPr>
            <a:spLocks noGrp="1"/>
          </p:cNvSpPr>
          <p:nvPr>
            <p:ph idx="1"/>
          </p:nvPr>
        </p:nvSpPr>
        <p:spPr/>
        <p:txBody>
          <a:bodyPr/>
          <a:lstStyle/>
          <a:p>
            <a:r>
              <a:rPr lang="en-US" dirty="0"/>
              <a:t>Go to </a:t>
            </a:r>
            <a:r>
              <a:rPr lang="en-US" u="sng" dirty="0">
                <a:hlinkClick r:id="rId3"/>
              </a:rPr>
              <a:t>www.cctstfolio.com</a:t>
            </a:r>
            <a:endParaRPr lang="en-US" dirty="0"/>
          </a:p>
          <a:p>
            <a:r>
              <a:rPr lang="en-US" dirty="0"/>
              <a:t>Chrome has the best functionality</a:t>
            </a:r>
          </a:p>
          <a:p>
            <a:r>
              <a:rPr lang="en-US" dirty="0"/>
              <a:t>There may be a short wait as the platform loads</a:t>
            </a:r>
          </a:p>
          <a:p>
            <a:r>
              <a:rPr lang="en-US" dirty="0"/>
              <a:t>Familiarize yourself with the units, lesson guides, and activities</a:t>
            </a:r>
          </a:p>
          <a:p>
            <a:r>
              <a:rPr lang="en-US" dirty="0"/>
              <a:t>Keep in mind as you are exploring that all Word and PowerPoint documents will download automatically, while PDFs will open in a new tab.</a:t>
            </a:r>
          </a:p>
          <a:p>
            <a:pPr marL="0" indent="0">
              <a:buNone/>
            </a:pPr>
            <a:endParaRPr lang="en-US" dirty="0"/>
          </a:p>
          <a:p>
            <a:endParaRPr lang="en-US" dirty="0"/>
          </a:p>
          <a:p>
            <a:endParaRPr lang="en-US" dirty="0"/>
          </a:p>
          <a:p>
            <a:endParaRPr lang="en-US" dirty="0"/>
          </a:p>
          <a:p>
            <a:endParaRPr lang="en-US" dirty="0"/>
          </a:p>
          <a:p>
            <a:endParaRPr lang="en-US" dirty="0"/>
          </a:p>
        </p:txBody>
      </p:sp>
      <p:sp>
        <p:nvSpPr>
          <p:cNvPr id="5" name="Slide Number Placeholder 4"/>
          <p:cNvSpPr>
            <a:spLocks noGrp="1"/>
          </p:cNvSpPr>
          <p:nvPr>
            <p:ph type="sldNum" sz="quarter" idx="12"/>
          </p:nvPr>
        </p:nvSpPr>
        <p:spPr/>
        <p:txBody>
          <a:bodyPr/>
          <a:lstStyle/>
          <a:p>
            <a:fld id="{50ADEE99-5B15-4B10-A3EB-5286E787B43D}" type="slidenum">
              <a:rPr lang="en-US" smtClean="0"/>
              <a:t>19</a:t>
            </a:fld>
            <a:endParaRPr lang="en-US" dirty="0"/>
          </a:p>
        </p:txBody>
      </p:sp>
    </p:spTree>
    <p:extLst>
      <p:ext uri="{BB962C8B-B14F-4D97-AF65-F5344CB8AC3E}">
        <p14:creationId xmlns:p14="http://schemas.microsoft.com/office/powerpoint/2010/main" val="1740826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Training Objectives, Part 1</a:t>
            </a:r>
          </a:p>
        </p:txBody>
      </p:sp>
      <p:sp>
        <p:nvSpPr>
          <p:cNvPr id="3" name="Content Placeholder 2"/>
          <p:cNvSpPr>
            <a:spLocks noGrp="1"/>
          </p:cNvSpPr>
          <p:nvPr>
            <p:ph idx="1"/>
          </p:nvPr>
        </p:nvSpPr>
        <p:spPr/>
        <p:txBody>
          <a:bodyPr>
            <a:normAutofit/>
          </a:bodyPr>
          <a:lstStyle/>
          <a:p>
            <a:pPr marL="0" indent="0">
              <a:buNone/>
            </a:pPr>
            <a:r>
              <a:rPr lang="en-US" dirty="0"/>
              <a:t>Part 1: The Basics</a:t>
            </a:r>
          </a:p>
          <a:p>
            <a:pPr lvl="1">
              <a:buFont typeface="Arial" panose="020B0604020202020204" pitchFamily="34" charset="0"/>
              <a:buChar char="•"/>
            </a:pPr>
            <a:r>
              <a:rPr lang="en-US" dirty="0"/>
              <a:t>What is T-Folio?</a:t>
            </a:r>
          </a:p>
          <a:p>
            <a:pPr lvl="1">
              <a:buFont typeface="Arial" panose="020B0604020202020204" pitchFamily="34" charset="0"/>
              <a:buChar char="•"/>
            </a:pPr>
            <a:r>
              <a:rPr lang="en-US" dirty="0"/>
              <a:t>Who should use T-Folio?</a:t>
            </a:r>
          </a:p>
          <a:p>
            <a:pPr lvl="1">
              <a:buFont typeface="Arial" panose="020B0604020202020204" pitchFamily="34" charset="0"/>
              <a:buChar char="•"/>
            </a:pPr>
            <a:r>
              <a:rPr lang="en-US" dirty="0"/>
              <a:t>How to implement the curriculum</a:t>
            </a:r>
          </a:p>
          <a:p>
            <a:pPr lvl="1">
              <a:buFont typeface="Arial" panose="020B0604020202020204" pitchFamily="34" charset="0"/>
              <a:buChar char="•"/>
            </a:pPr>
            <a:r>
              <a:rPr lang="en-US" dirty="0"/>
              <a:t>What is included </a:t>
            </a:r>
          </a:p>
          <a:p>
            <a:pPr lvl="1">
              <a:buFont typeface="Arial" panose="020B0604020202020204" pitchFamily="34" charset="0"/>
              <a:buChar char="•"/>
            </a:pPr>
            <a:r>
              <a:rPr lang="en-US" dirty="0"/>
              <a:t>How to navigate the lessons and activities</a:t>
            </a:r>
          </a:p>
        </p:txBody>
      </p:sp>
      <p:sp>
        <p:nvSpPr>
          <p:cNvPr id="5" name="Slide Number Placeholder 4"/>
          <p:cNvSpPr>
            <a:spLocks noGrp="1"/>
          </p:cNvSpPr>
          <p:nvPr>
            <p:ph type="sldNum" sz="quarter" idx="12"/>
          </p:nvPr>
        </p:nvSpPr>
        <p:spPr/>
        <p:txBody>
          <a:bodyPr/>
          <a:lstStyle/>
          <a:p>
            <a:fld id="{50ADEE99-5B15-4B10-A3EB-5286E787B43D}" type="slidenum">
              <a:rPr lang="en-US" smtClean="0"/>
              <a:t>2</a:t>
            </a:fld>
            <a:endParaRPr lang="en-US" dirty="0"/>
          </a:p>
        </p:txBody>
      </p:sp>
    </p:spTree>
    <p:extLst>
      <p:ext uri="{BB962C8B-B14F-4D97-AF65-F5344CB8AC3E}">
        <p14:creationId xmlns:p14="http://schemas.microsoft.com/office/powerpoint/2010/main" val="14596958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Lesson landing page</a:t>
            </a:r>
          </a:p>
        </p:txBody>
      </p:sp>
      <p:pic>
        <p:nvPicPr>
          <p:cNvPr id="8" name="Content Placeholder 7" descr="Screenshot of T-Folio lesson landing page">
            <a:extLst>
              <a:ext uri="{FF2B5EF4-FFF2-40B4-BE49-F238E27FC236}">
                <a16:creationId xmlns:a16="http://schemas.microsoft.com/office/drawing/2014/main" id="{5FA26BA1-50C3-4442-98AE-CE49CE0F3EB7}"/>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54243" y="1167837"/>
            <a:ext cx="9441291" cy="5027509"/>
          </a:xfrm>
          <a:prstGeom prst="rect">
            <a:avLst/>
          </a:prstGeom>
        </p:spPr>
      </p:pic>
      <p:sp>
        <p:nvSpPr>
          <p:cNvPr id="5" name="Slide Number Placeholder 4"/>
          <p:cNvSpPr>
            <a:spLocks noGrp="1"/>
          </p:cNvSpPr>
          <p:nvPr>
            <p:ph type="sldNum" sz="quarter" idx="12"/>
          </p:nvPr>
        </p:nvSpPr>
        <p:spPr/>
        <p:txBody>
          <a:bodyPr/>
          <a:lstStyle/>
          <a:p>
            <a:fld id="{50ADEE99-5B15-4B10-A3EB-5286E787B43D}" type="slidenum">
              <a:rPr lang="en-US" smtClean="0"/>
              <a:t>20</a:t>
            </a:fld>
            <a:endParaRPr lang="en-US" dirty="0"/>
          </a:p>
        </p:txBody>
      </p:sp>
    </p:spTree>
    <p:extLst>
      <p:ext uri="{BB962C8B-B14F-4D97-AF65-F5344CB8AC3E}">
        <p14:creationId xmlns:p14="http://schemas.microsoft.com/office/powerpoint/2010/main" val="30788642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a typical lesson includes</a:t>
            </a:r>
          </a:p>
        </p:txBody>
      </p:sp>
      <p:sp>
        <p:nvSpPr>
          <p:cNvPr id="3" name="Content Placeholder 2"/>
          <p:cNvSpPr>
            <a:spLocks noGrp="1"/>
          </p:cNvSpPr>
          <p:nvPr>
            <p:ph idx="1"/>
          </p:nvPr>
        </p:nvSpPr>
        <p:spPr>
          <a:xfrm>
            <a:off x="639097" y="1543288"/>
            <a:ext cx="4941432" cy="1818478"/>
          </a:xfrm>
        </p:spPr>
        <p:txBody>
          <a:bodyPr>
            <a:normAutofit/>
          </a:bodyPr>
          <a:lstStyle/>
          <a:p>
            <a:r>
              <a:rPr lang="en-US" dirty="0"/>
              <a:t>Lesson guide</a:t>
            </a:r>
          </a:p>
          <a:p>
            <a:r>
              <a:rPr lang="en-US" dirty="0"/>
              <a:t>Activity (one or more)</a:t>
            </a:r>
          </a:p>
          <a:p>
            <a:r>
              <a:rPr lang="en-US" dirty="0"/>
              <a:t>PowerPoint (and PDF)</a:t>
            </a:r>
          </a:p>
          <a:p>
            <a:endParaRPr lang="en-US" dirty="0"/>
          </a:p>
          <a:p>
            <a:endParaRPr lang="en-US" dirty="0"/>
          </a:p>
        </p:txBody>
      </p:sp>
      <p:sp>
        <p:nvSpPr>
          <p:cNvPr id="5" name="Slide Number Placeholder 4"/>
          <p:cNvSpPr>
            <a:spLocks noGrp="1"/>
          </p:cNvSpPr>
          <p:nvPr>
            <p:ph type="sldNum" sz="quarter" idx="12"/>
          </p:nvPr>
        </p:nvSpPr>
        <p:spPr/>
        <p:txBody>
          <a:bodyPr/>
          <a:lstStyle/>
          <a:p>
            <a:fld id="{50ADEE99-5B15-4B10-A3EB-5286E787B43D}" type="slidenum">
              <a:rPr lang="en-US" smtClean="0"/>
              <a:t>21</a:t>
            </a:fld>
            <a:endParaRPr lang="en-US" dirty="0"/>
          </a:p>
        </p:txBody>
      </p:sp>
    </p:spTree>
    <p:extLst>
      <p:ext uri="{BB962C8B-B14F-4D97-AF65-F5344CB8AC3E}">
        <p14:creationId xmlns:p14="http://schemas.microsoft.com/office/powerpoint/2010/main" val="4188552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 Guides</a:t>
            </a:r>
          </a:p>
        </p:txBody>
      </p:sp>
      <p:sp>
        <p:nvSpPr>
          <p:cNvPr id="3" name="Content Placeholder 2"/>
          <p:cNvSpPr>
            <a:spLocks noGrp="1"/>
          </p:cNvSpPr>
          <p:nvPr>
            <p:ph idx="1"/>
          </p:nvPr>
        </p:nvSpPr>
        <p:spPr/>
        <p:txBody>
          <a:bodyPr/>
          <a:lstStyle/>
          <a:p>
            <a:pPr marL="0" indent="0">
              <a:buNone/>
            </a:pPr>
            <a:r>
              <a:rPr lang="en-US" dirty="0"/>
              <a:t>Lesson guides are available on each lesson landing page and include the following:</a:t>
            </a:r>
          </a:p>
          <a:p>
            <a:pPr lvl="1">
              <a:buFont typeface="Arial" panose="020B0604020202020204" pitchFamily="34" charset="0"/>
              <a:buChar char="•"/>
            </a:pPr>
            <a:r>
              <a:rPr lang="en-US" dirty="0"/>
              <a:t>Lesson summary and objectives</a:t>
            </a:r>
          </a:p>
          <a:p>
            <a:pPr lvl="1">
              <a:buFont typeface="Arial" panose="020B0604020202020204" pitchFamily="34" charset="0"/>
              <a:buChar char="•"/>
            </a:pPr>
            <a:r>
              <a:rPr lang="en-US" dirty="0"/>
              <a:t>Facilitator notes</a:t>
            </a:r>
          </a:p>
          <a:p>
            <a:pPr lvl="1">
              <a:buFont typeface="Arial" panose="020B0604020202020204" pitchFamily="34" charset="0"/>
              <a:buChar char="•"/>
            </a:pPr>
            <a:r>
              <a:rPr lang="en-US" dirty="0"/>
              <a:t>Introduction to the lesson with script suggestions</a:t>
            </a:r>
          </a:p>
          <a:p>
            <a:pPr lvl="1">
              <a:buFont typeface="Arial" panose="020B0604020202020204" pitchFamily="34" charset="0"/>
              <a:buChar char="•"/>
            </a:pPr>
            <a:r>
              <a:rPr lang="en-US" dirty="0"/>
              <a:t>Activities</a:t>
            </a:r>
          </a:p>
          <a:p>
            <a:pPr lvl="1">
              <a:buFont typeface="Arial" panose="020B0604020202020204" pitchFamily="34" charset="0"/>
              <a:buChar char="•"/>
            </a:pPr>
            <a:r>
              <a:rPr lang="en-US" dirty="0"/>
              <a:t>Debrief and guiding questions</a:t>
            </a:r>
          </a:p>
          <a:p>
            <a:pPr lvl="1">
              <a:buFont typeface="Arial" panose="020B0604020202020204" pitchFamily="34" charset="0"/>
              <a:buChar char="•"/>
            </a:pPr>
            <a:r>
              <a:rPr lang="en-US" dirty="0"/>
              <a:t>Additional resources</a:t>
            </a:r>
          </a:p>
          <a:p>
            <a:pPr lvl="1">
              <a:buFont typeface="Arial" panose="020B0604020202020204" pitchFamily="34" charset="0"/>
              <a:buChar char="•"/>
            </a:pPr>
            <a:r>
              <a:rPr lang="en-US" dirty="0"/>
              <a:t>Considerations for accommodation</a:t>
            </a:r>
          </a:p>
        </p:txBody>
      </p:sp>
      <p:sp>
        <p:nvSpPr>
          <p:cNvPr id="5" name="Slide Number Placeholder 4"/>
          <p:cNvSpPr>
            <a:spLocks noGrp="1"/>
          </p:cNvSpPr>
          <p:nvPr>
            <p:ph type="sldNum" sz="quarter" idx="12"/>
          </p:nvPr>
        </p:nvSpPr>
        <p:spPr/>
        <p:txBody>
          <a:bodyPr/>
          <a:lstStyle/>
          <a:p>
            <a:fld id="{50ADEE99-5B15-4B10-A3EB-5286E787B43D}" type="slidenum">
              <a:rPr lang="en-US" smtClean="0"/>
              <a:t>22</a:t>
            </a:fld>
            <a:endParaRPr lang="en-US" dirty="0"/>
          </a:p>
        </p:txBody>
      </p:sp>
    </p:spTree>
    <p:extLst>
      <p:ext uri="{BB962C8B-B14F-4D97-AF65-F5344CB8AC3E}">
        <p14:creationId xmlns:p14="http://schemas.microsoft.com/office/powerpoint/2010/main" val="32612784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4517" y="460571"/>
            <a:ext cx="10714703" cy="951723"/>
          </a:xfrm>
        </p:spPr>
        <p:txBody>
          <a:bodyPr/>
          <a:lstStyle/>
          <a:p>
            <a:r>
              <a:rPr lang="en-US" dirty="0"/>
              <a:t>Lesson Guide: Example </a:t>
            </a:r>
          </a:p>
        </p:txBody>
      </p:sp>
      <p:sp>
        <p:nvSpPr>
          <p:cNvPr id="5" name="Slide Number Placeholder 4"/>
          <p:cNvSpPr>
            <a:spLocks noGrp="1"/>
          </p:cNvSpPr>
          <p:nvPr>
            <p:ph type="sldNum" sz="quarter" idx="12"/>
          </p:nvPr>
        </p:nvSpPr>
        <p:spPr/>
        <p:txBody>
          <a:bodyPr/>
          <a:lstStyle/>
          <a:p>
            <a:fld id="{50ADEE99-5B15-4B10-A3EB-5286E787B43D}" type="slidenum">
              <a:rPr lang="en-US" smtClean="0"/>
              <a:t>23</a:t>
            </a:fld>
            <a:endParaRPr lang="en-US" dirty="0"/>
          </a:p>
        </p:txBody>
      </p:sp>
      <p:pic>
        <p:nvPicPr>
          <p:cNvPr id="9" name="Picture 8" descr="Screenshot of T-Folio lesson guide" title="Screenshot of T-Foli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28098" y="1557076"/>
            <a:ext cx="9335803" cy="3743847"/>
          </a:xfrm>
          <a:prstGeom prst="rect">
            <a:avLst/>
          </a:prstGeom>
        </p:spPr>
      </p:pic>
      <p:sp>
        <p:nvSpPr>
          <p:cNvPr id="11" name="Right Arrow 10">
            <a:extLst>
              <a:ext uri="{C183D7F6-B498-43B3-948B-1728B52AA6E4}">
                <adec:decorative xmlns:adec="http://schemas.microsoft.com/office/drawing/2017/decorative" val="1"/>
              </a:ext>
            </a:extLst>
          </p:cNvPr>
          <p:cNvSpPr/>
          <p:nvPr/>
        </p:nvSpPr>
        <p:spPr>
          <a:xfrm rot="11966913">
            <a:off x="10737892" y="2902884"/>
            <a:ext cx="978408" cy="48463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95183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Accessing the PowerPoint</a:t>
            </a:r>
          </a:p>
        </p:txBody>
      </p:sp>
      <p:sp>
        <p:nvSpPr>
          <p:cNvPr id="5" name="Slide Number Placeholder 4"/>
          <p:cNvSpPr>
            <a:spLocks noGrp="1"/>
          </p:cNvSpPr>
          <p:nvPr>
            <p:ph type="sldNum" sz="quarter" idx="12"/>
          </p:nvPr>
        </p:nvSpPr>
        <p:spPr/>
        <p:txBody>
          <a:bodyPr/>
          <a:lstStyle/>
          <a:p>
            <a:fld id="{50ADEE99-5B15-4B10-A3EB-5286E787B43D}" type="slidenum">
              <a:rPr lang="en-US" smtClean="0"/>
              <a:t>24</a:t>
            </a:fld>
            <a:endParaRPr lang="en-US" dirty="0"/>
          </a:p>
        </p:txBody>
      </p:sp>
      <p:pic>
        <p:nvPicPr>
          <p:cNvPr id="7" name="Picture 6" descr="Screenshot of lesson landing page" title="Screenshot of T-Foli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66006" y="1884924"/>
            <a:ext cx="4252622" cy="3198064"/>
          </a:xfrm>
          <a:prstGeom prst="rect">
            <a:avLst/>
          </a:prstGeom>
        </p:spPr>
      </p:pic>
      <p:sp>
        <p:nvSpPr>
          <p:cNvPr id="8" name="Right Arrow 7">
            <a:extLst>
              <a:ext uri="{C183D7F6-B498-43B3-948B-1728B52AA6E4}">
                <adec:decorative xmlns:adec="http://schemas.microsoft.com/office/drawing/2017/decorative" val="1"/>
              </a:ext>
            </a:extLst>
          </p:cNvPr>
          <p:cNvSpPr/>
          <p:nvPr/>
        </p:nvSpPr>
        <p:spPr>
          <a:xfrm rot="11966913">
            <a:off x="7629424" y="4449297"/>
            <a:ext cx="978408" cy="48463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220419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PowerPoints</a:t>
            </a:r>
          </a:p>
        </p:txBody>
      </p:sp>
      <p:sp>
        <p:nvSpPr>
          <p:cNvPr id="3" name="Content Placeholder 2"/>
          <p:cNvSpPr>
            <a:spLocks noGrp="1"/>
          </p:cNvSpPr>
          <p:nvPr>
            <p:ph idx="1"/>
          </p:nvPr>
        </p:nvSpPr>
        <p:spPr>
          <a:xfrm>
            <a:off x="639097" y="1543287"/>
            <a:ext cx="10944530" cy="4406355"/>
          </a:xfrm>
        </p:spPr>
        <p:txBody>
          <a:bodyPr/>
          <a:lstStyle/>
          <a:p>
            <a:pPr>
              <a:spcBef>
                <a:spcPts val="600"/>
              </a:spcBef>
            </a:pPr>
            <a:r>
              <a:rPr lang="en-US" dirty="0"/>
              <a:t>Most lessons have an accompanying PowerPoint to use as presentation or guide.</a:t>
            </a:r>
          </a:p>
          <a:p>
            <a:pPr>
              <a:spcBef>
                <a:spcPts val="600"/>
              </a:spcBef>
            </a:pPr>
            <a:r>
              <a:rPr lang="en-US" dirty="0"/>
              <a:t>Guides the facilitator and youth through the lesson.</a:t>
            </a:r>
          </a:p>
          <a:p>
            <a:pPr>
              <a:spcBef>
                <a:spcPts val="600"/>
              </a:spcBef>
            </a:pPr>
            <a:r>
              <a:rPr lang="en-US" dirty="0"/>
              <a:t>Many slides have notes that support the information on the slide.</a:t>
            </a:r>
          </a:p>
          <a:p>
            <a:pPr>
              <a:spcBef>
                <a:spcPts val="600"/>
              </a:spcBef>
            </a:pPr>
            <a:r>
              <a:rPr lang="en-US" dirty="0"/>
              <a:t>Includes links to the activities to be used in the lesson.</a:t>
            </a:r>
          </a:p>
          <a:p>
            <a:pPr>
              <a:spcBef>
                <a:spcPts val="600"/>
              </a:spcBef>
            </a:pPr>
            <a:r>
              <a:rPr lang="en-US" dirty="0"/>
              <a:t>The PowerPoints are left purposefully sparse to meet maximum accessibility requirements. However, facilitators can feel free to add images or transitions according to preference.</a:t>
            </a:r>
          </a:p>
          <a:p>
            <a:endParaRPr lang="en-US" dirty="0"/>
          </a:p>
        </p:txBody>
      </p:sp>
      <p:sp>
        <p:nvSpPr>
          <p:cNvPr id="5" name="Slide Number Placeholder 4"/>
          <p:cNvSpPr>
            <a:spLocks noGrp="1"/>
          </p:cNvSpPr>
          <p:nvPr>
            <p:ph type="sldNum" sz="quarter" idx="12"/>
          </p:nvPr>
        </p:nvSpPr>
        <p:spPr/>
        <p:txBody>
          <a:bodyPr/>
          <a:lstStyle/>
          <a:p>
            <a:fld id="{50ADEE99-5B15-4B10-A3EB-5286E787B43D}" type="slidenum">
              <a:rPr lang="en-US" smtClean="0"/>
              <a:t>25</a:t>
            </a:fld>
            <a:endParaRPr lang="en-US" dirty="0"/>
          </a:p>
        </p:txBody>
      </p:sp>
    </p:spTree>
    <p:extLst>
      <p:ext uri="{BB962C8B-B14F-4D97-AF65-F5344CB8AC3E}">
        <p14:creationId xmlns:p14="http://schemas.microsoft.com/office/powerpoint/2010/main" val="10878969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Accessing the activities </a:t>
            </a:r>
          </a:p>
        </p:txBody>
      </p:sp>
      <p:sp>
        <p:nvSpPr>
          <p:cNvPr id="5" name="Slide Number Placeholder 4"/>
          <p:cNvSpPr>
            <a:spLocks noGrp="1"/>
          </p:cNvSpPr>
          <p:nvPr>
            <p:ph type="sldNum" sz="quarter" idx="12"/>
          </p:nvPr>
        </p:nvSpPr>
        <p:spPr/>
        <p:txBody>
          <a:bodyPr/>
          <a:lstStyle/>
          <a:p>
            <a:fld id="{50ADEE99-5B15-4B10-A3EB-5286E787B43D}" type="slidenum">
              <a:rPr lang="en-US" smtClean="0"/>
              <a:t>26</a:t>
            </a:fld>
            <a:endParaRPr lang="en-US" dirty="0"/>
          </a:p>
        </p:txBody>
      </p:sp>
      <p:pic>
        <p:nvPicPr>
          <p:cNvPr id="8" name="Picture 7" descr="Screenshot of lesson landing page" title="Screenshot of T-Foli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66006" y="1884924"/>
            <a:ext cx="4252622" cy="3198064"/>
          </a:xfrm>
          <a:prstGeom prst="rect">
            <a:avLst/>
          </a:prstGeom>
        </p:spPr>
      </p:pic>
      <p:sp>
        <p:nvSpPr>
          <p:cNvPr id="9" name="Right Arrow 8">
            <a:extLst>
              <a:ext uri="{C183D7F6-B498-43B3-948B-1728B52AA6E4}">
                <adec:decorative xmlns:adec="http://schemas.microsoft.com/office/drawing/2017/decorative" val="1"/>
              </a:ext>
            </a:extLst>
          </p:cNvPr>
          <p:cNvSpPr/>
          <p:nvPr/>
        </p:nvSpPr>
        <p:spPr>
          <a:xfrm rot="11966913">
            <a:off x="7629425" y="3750050"/>
            <a:ext cx="978408" cy="48463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848998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Activities </a:t>
            </a:r>
          </a:p>
        </p:txBody>
      </p:sp>
      <p:sp>
        <p:nvSpPr>
          <p:cNvPr id="3" name="Content Placeholder 2"/>
          <p:cNvSpPr>
            <a:spLocks noGrp="1"/>
          </p:cNvSpPr>
          <p:nvPr>
            <p:ph idx="1"/>
          </p:nvPr>
        </p:nvSpPr>
        <p:spPr>
          <a:xfrm>
            <a:off x="639097" y="1543288"/>
            <a:ext cx="10714703" cy="4139056"/>
          </a:xfrm>
        </p:spPr>
        <p:txBody>
          <a:bodyPr>
            <a:normAutofit/>
          </a:bodyPr>
          <a:lstStyle/>
          <a:p>
            <a:pPr>
              <a:spcBef>
                <a:spcPts val="600"/>
              </a:spcBef>
            </a:pPr>
            <a:r>
              <a:rPr lang="en-US" dirty="0"/>
              <a:t>Each lesson has at least one activity for the youth to complete.</a:t>
            </a:r>
          </a:p>
          <a:p>
            <a:pPr>
              <a:spcBef>
                <a:spcPts val="600"/>
              </a:spcBef>
            </a:pPr>
            <a:r>
              <a:rPr lang="en-US" dirty="0"/>
              <a:t>The lesson guide provides the facilitator with directions and locations of the activity(s).</a:t>
            </a:r>
          </a:p>
          <a:p>
            <a:pPr>
              <a:spcBef>
                <a:spcPts val="600"/>
              </a:spcBef>
            </a:pPr>
            <a:r>
              <a:rPr lang="en-US" dirty="0"/>
              <a:t>There is a “product” at the end of each activity that will need to be saved in some location as a PDF:</a:t>
            </a:r>
          </a:p>
          <a:p>
            <a:pPr marL="914400" lvl="1" indent="-393700">
              <a:spcBef>
                <a:spcPts val="600"/>
              </a:spcBef>
            </a:pPr>
            <a:r>
              <a:rPr lang="en-US" dirty="0"/>
              <a:t>Cloud-based </a:t>
            </a:r>
          </a:p>
          <a:p>
            <a:pPr marL="914400" lvl="1" indent="-393700">
              <a:spcBef>
                <a:spcPts val="600"/>
              </a:spcBef>
            </a:pPr>
            <a:r>
              <a:rPr lang="en-US" dirty="0"/>
              <a:t>Thumb drive</a:t>
            </a:r>
          </a:p>
          <a:p>
            <a:pPr marL="914400" lvl="1" indent="-393700">
              <a:spcBef>
                <a:spcPts val="600"/>
              </a:spcBef>
            </a:pPr>
            <a:r>
              <a:rPr lang="en-US" dirty="0"/>
              <a:t>Printed portfolio</a:t>
            </a:r>
          </a:p>
        </p:txBody>
      </p:sp>
      <p:sp>
        <p:nvSpPr>
          <p:cNvPr id="5" name="Slide Number Placeholder 4"/>
          <p:cNvSpPr>
            <a:spLocks noGrp="1"/>
          </p:cNvSpPr>
          <p:nvPr>
            <p:ph type="sldNum" sz="quarter" idx="12"/>
          </p:nvPr>
        </p:nvSpPr>
        <p:spPr/>
        <p:txBody>
          <a:bodyPr/>
          <a:lstStyle/>
          <a:p>
            <a:fld id="{50ADEE99-5B15-4B10-A3EB-5286E787B43D}" type="slidenum">
              <a:rPr lang="en-US" smtClean="0"/>
              <a:t>27</a:t>
            </a:fld>
            <a:endParaRPr lang="en-US" dirty="0"/>
          </a:p>
        </p:txBody>
      </p:sp>
    </p:spTree>
    <p:extLst>
      <p:ext uri="{BB962C8B-B14F-4D97-AF65-F5344CB8AC3E}">
        <p14:creationId xmlns:p14="http://schemas.microsoft.com/office/powerpoint/2010/main" val="18452611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Save your work</a:t>
            </a:r>
          </a:p>
        </p:txBody>
      </p:sp>
      <p:sp>
        <p:nvSpPr>
          <p:cNvPr id="3" name="Content Placeholder 2"/>
          <p:cNvSpPr>
            <a:spLocks noGrp="1"/>
          </p:cNvSpPr>
          <p:nvPr>
            <p:ph idx="1"/>
          </p:nvPr>
        </p:nvSpPr>
        <p:spPr>
          <a:xfrm>
            <a:off x="639097" y="1543287"/>
            <a:ext cx="10714703" cy="2043975"/>
          </a:xfrm>
        </p:spPr>
        <p:txBody>
          <a:bodyPr>
            <a:normAutofit fontScale="92500"/>
          </a:bodyPr>
          <a:lstStyle/>
          <a:p>
            <a:pPr marL="0" indent="0">
              <a:spcBef>
                <a:spcPts val="600"/>
              </a:spcBef>
              <a:spcAft>
                <a:spcPts val="600"/>
              </a:spcAft>
              <a:buNone/>
            </a:pPr>
            <a:r>
              <a:rPr lang="en-US" b="1" dirty="0"/>
              <a:t>Important!</a:t>
            </a:r>
            <a:r>
              <a:rPr lang="en-US" dirty="0"/>
              <a:t> The T-Folio </a:t>
            </a:r>
            <a:r>
              <a:rPr lang="en-US" b="1" dirty="0"/>
              <a:t>will not store any of the user’s work </a:t>
            </a:r>
            <a:r>
              <a:rPr lang="en-US" dirty="0"/>
              <a:t>or information. It is therefore recommended that youth save their work once it is completed by creating a PDF of the activity.</a:t>
            </a:r>
          </a:p>
          <a:p>
            <a:pPr marL="0" indent="0">
              <a:spcBef>
                <a:spcPts val="600"/>
              </a:spcBef>
              <a:spcAft>
                <a:spcPts val="600"/>
              </a:spcAft>
              <a:buNone/>
            </a:pPr>
            <a:r>
              <a:rPr lang="en-US" dirty="0"/>
              <a:t>First, after the activity has been completed, click on the “Print” button.</a:t>
            </a:r>
          </a:p>
        </p:txBody>
      </p:sp>
      <p:sp>
        <p:nvSpPr>
          <p:cNvPr id="5" name="Slide Number Placeholder 4"/>
          <p:cNvSpPr>
            <a:spLocks noGrp="1"/>
          </p:cNvSpPr>
          <p:nvPr>
            <p:ph type="sldNum" sz="quarter" idx="12"/>
          </p:nvPr>
        </p:nvSpPr>
        <p:spPr/>
        <p:txBody>
          <a:bodyPr/>
          <a:lstStyle/>
          <a:p>
            <a:fld id="{50ADEE99-5B15-4B10-A3EB-5286E787B43D}" type="slidenum">
              <a:rPr lang="en-US" smtClean="0"/>
              <a:t>28</a:t>
            </a:fld>
            <a:endParaRPr lang="en-US" dirty="0"/>
          </a:p>
        </p:txBody>
      </p:sp>
      <p:pic>
        <p:nvPicPr>
          <p:cNvPr id="8" name="Picture 7" descr="Screenshot of Print button on T-Folio" title="Screenshot of T-Foli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57998" y="3800505"/>
            <a:ext cx="2676899" cy="1676634"/>
          </a:xfrm>
          <a:prstGeom prst="rect">
            <a:avLst/>
          </a:prstGeom>
        </p:spPr>
      </p:pic>
      <p:sp>
        <p:nvSpPr>
          <p:cNvPr id="9" name="Right Arrow 8">
            <a:extLst>
              <a:ext uri="{C183D7F6-B498-43B3-948B-1728B52AA6E4}">
                <adec:decorative xmlns:adec="http://schemas.microsoft.com/office/drawing/2017/decorative" val="1"/>
              </a:ext>
            </a:extLst>
          </p:cNvPr>
          <p:cNvSpPr/>
          <p:nvPr/>
        </p:nvSpPr>
        <p:spPr>
          <a:xfrm rot="11966913">
            <a:off x="7455263" y="4396506"/>
            <a:ext cx="978408" cy="48463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33334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How to “Save as PDF”</a:t>
            </a:r>
          </a:p>
        </p:txBody>
      </p:sp>
      <p:sp>
        <p:nvSpPr>
          <p:cNvPr id="3" name="Content Placeholder 2"/>
          <p:cNvSpPr>
            <a:spLocks noGrp="1"/>
          </p:cNvSpPr>
          <p:nvPr>
            <p:ph idx="1"/>
          </p:nvPr>
        </p:nvSpPr>
        <p:spPr>
          <a:xfrm>
            <a:off x="639097" y="2515674"/>
            <a:ext cx="5304503" cy="1944774"/>
          </a:xfrm>
        </p:spPr>
        <p:txBody>
          <a:bodyPr>
            <a:normAutofit/>
          </a:bodyPr>
          <a:lstStyle/>
          <a:p>
            <a:pPr marL="63500" lvl="1" indent="0">
              <a:spcBef>
                <a:spcPts val="600"/>
              </a:spcBef>
              <a:spcAft>
                <a:spcPts val="600"/>
              </a:spcAft>
              <a:buNone/>
            </a:pPr>
            <a:r>
              <a:rPr lang="en-US" dirty="0"/>
              <a:t>Then, from the print screen, choose "Save as PDF” by changing the printer destination.</a:t>
            </a:r>
          </a:p>
        </p:txBody>
      </p:sp>
      <p:sp>
        <p:nvSpPr>
          <p:cNvPr id="5" name="Slide Number Placeholder 4"/>
          <p:cNvSpPr>
            <a:spLocks noGrp="1"/>
          </p:cNvSpPr>
          <p:nvPr>
            <p:ph type="sldNum" sz="quarter" idx="12"/>
          </p:nvPr>
        </p:nvSpPr>
        <p:spPr/>
        <p:txBody>
          <a:bodyPr/>
          <a:lstStyle/>
          <a:p>
            <a:fld id="{50ADEE99-5B15-4B10-A3EB-5286E787B43D}" type="slidenum">
              <a:rPr lang="en-US" smtClean="0"/>
              <a:t>29</a:t>
            </a:fld>
            <a:endParaRPr lang="en-US" dirty="0"/>
          </a:p>
        </p:txBody>
      </p:sp>
      <p:pic>
        <p:nvPicPr>
          <p:cNvPr id="6" name="Picture 5" descr="Screenshot of Print screen" title="Screensh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21303" y="1455576"/>
            <a:ext cx="3633052" cy="4160826"/>
          </a:xfrm>
          <a:prstGeom prst="rect">
            <a:avLst/>
          </a:prstGeom>
        </p:spPr>
      </p:pic>
      <p:sp>
        <p:nvSpPr>
          <p:cNvPr id="9" name="Right Arrow 8">
            <a:extLst>
              <a:ext uri="{C183D7F6-B498-43B3-948B-1728B52AA6E4}">
                <adec:decorative xmlns:adec="http://schemas.microsoft.com/office/drawing/2017/decorative" val="1"/>
              </a:ext>
            </a:extLst>
          </p:cNvPr>
          <p:cNvSpPr/>
          <p:nvPr/>
        </p:nvSpPr>
        <p:spPr>
          <a:xfrm rot="11966913">
            <a:off x="9182100" y="3637121"/>
            <a:ext cx="978408" cy="48463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812169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 Objectives, Part 2 </a:t>
            </a:r>
          </a:p>
        </p:txBody>
      </p:sp>
      <p:sp>
        <p:nvSpPr>
          <p:cNvPr id="3" name="Content Placeholder 2"/>
          <p:cNvSpPr>
            <a:spLocks noGrp="1"/>
          </p:cNvSpPr>
          <p:nvPr>
            <p:ph idx="1"/>
          </p:nvPr>
        </p:nvSpPr>
        <p:spPr/>
        <p:txBody>
          <a:bodyPr/>
          <a:lstStyle/>
          <a:p>
            <a:pPr marL="0" indent="0">
              <a:lnSpc>
                <a:spcPct val="100000"/>
              </a:lnSpc>
              <a:spcAft>
                <a:spcPts val="600"/>
              </a:spcAft>
              <a:buNone/>
            </a:pPr>
            <a:r>
              <a:rPr lang="en-US" dirty="0"/>
              <a:t>Part 2: Collaboration and Facilitation</a:t>
            </a:r>
          </a:p>
          <a:p>
            <a:pPr>
              <a:spcBef>
                <a:spcPts val="600"/>
              </a:spcBef>
              <a:spcAft>
                <a:spcPts val="600"/>
              </a:spcAft>
            </a:pPr>
            <a:r>
              <a:rPr lang="en-US" dirty="0"/>
              <a:t>How to collaborate effectively between educators and agency personnel</a:t>
            </a:r>
          </a:p>
          <a:p>
            <a:pPr>
              <a:spcBef>
                <a:spcPts val="600"/>
              </a:spcBef>
              <a:spcAft>
                <a:spcPts val="600"/>
              </a:spcAft>
            </a:pPr>
            <a:r>
              <a:rPr lang="en-US" dirty="0"/>
              <a:t>Tips from the field on collaboration</a:t>
            </a:r>
          </a:p>
          <a:p>
            <a:pPr>
              <a:spcBef>
                <a:spcPts val="600"/>
              </a:spcBef>
              <a:spcAft>
                <a:spcPts val="600"/>
              </a:spcAft>
            </a:pPr>
            <a:r>
              <a:rPr lang="en-US" dirty="0"/>
              <a:t>Suggestions on how to facilitate a lesson with youth</a:t>
            </a:r>
          </a:p>
          <a:p>
            <a:pPr>
              <a:spcAft>
                <a:spcPts val="600"/>
              </a:spcAft>
            </a:pPr>
            <a:endParaRPr lang="en-US" dirty="0"/>
          </a:p>
        </p:txBody>
      </p:sp>
      <p:sp>
        <p:nvSpPr>
          <p:cNvPr id="4" name="Slide Number Placeholder 3"/>
          <p:cNvSpPr>
            <a:spLocks noGrp="1"/>
          </p:cNvSpPr>
          <p:nvPr>
            <p:ph type="sldNum" sz="quarter" idx="12"/>
          </p:nvPr>
        </p:nvSpPr>
        <p:spPr/>
        <p:txBody>
          <a:bodyPr/>
          <a:lstStyle/>
          <a:p>
            <a:fld id="{50ADEE99-5B15-4B10-A3EB-5286E787B43D}" type="slidenum">
              <a:rPr lang="en-US" smtClean="0"/>
              <a:t>3</a:t>
            </a:fld>
            <a:endParaRPr lang="en-US" dirty="0"/>
          </a:p>
        </p:txBody>
      </p:sp>
    </p:spTree>
    <p:extLst>
      <p:ext uri="{BB962C8B-B14F-4D97-AF65-F5344CB8AC3E}">
        <p14:creationId xmlns:p14="http://schemas.microsoft.com/office/powerpoint/2010/main" val="24130653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Where to save work</a:t>
            </a:r>
          </a:p>
        </p:txBody>
      </p:sp>
      <p:sp>
        <p:nvSpPr>
          <p:cNvPr id="3" name="Content Placeholder 2"/>
          <p:cNvSpPr>
            <a:spLocks noGrp="1"/>
          </p:cNvSpPr>
          <p:nvPr>
            <p:ph idx="1"/>
          </p:nvPr>
        </p:nvSpPr>
        <p:spPr>
          <a:xfrm>
            <a:off x="639097" y="1543287"/>
            <a:ext cx="10944530" cy="4406355"/>
          </a:xfrm>
        </p:spPr>
        <p:txBody>
          <a:bodyPr>
            <a:normAutofit/>
          </a:bodyPr>
          <a:lstStyle/>
          <a:p>
            <a:pPr lvl="1">
              <a:spcBef>
                <a:spcPts val="600"/>
              </a:spcBef>
              <a:spcAft>
                <a:spcPts val="600"/>
              </a:spcAft>
              <a:buFont typeface="Arial" panose="020B0604020202020204" pitchFamily="34" charset="0"/>
              <a:buChar char="•"/>
            </a:pPr>
            <a:r>
              <a:rPr lang="en-US" dirty="0"/>
              <a:t>Choose a descriptive file name and save to a place where the student will be able to access it (local computer, thumb drive, school district server).</a:t>
            </a:r>
          </a:p>
          <a:p>
            <a:pPr lvl="1">
              <a:spcBef>
                <a:spcPts val="600"/>
              </a:spcBef>
              <a:spcAft>
                <a:spcPts val="600"/>
              </a:spcAft>
              <a:buFont typeface="Arial" panose="020B0604020202020204" pitchFamily="34" charset="0"/>
              <a:buChar char="•"/>
            </a:pPr>
            <a:r>
              <a:rPr lang="en-US" dirty="0"/>
              <a:t>Once the form is saved, it can also be printed and added to the student’s file. </a:t>
            </a:r>
          </a:p>
          <a:p>
            <a:pPr lvl="1">
              <a:spcBef>
                <a:spcPts val="600"/>
              </a:spcBef>
              <a:spcAft>
                <a:spcPts val="600"/>
              </a:spcAft>
              <a:buFont typeface="Arial" panose="020B0604020202020204" pitchFamily="34" charset="0"/>
              <a:buChar char="•"/>
            </a:pPr>
            <a:r>
              <a:rPr lang="en-US" dirty="0"/>
              <a:t>Plan activities to be completed in one sitting to avoid lost work.</a:t>
            </a:r>
          </a:p>
        </p:txBody>
      </p:sp>
      <p:sp>
        <p:nvSpPr>
          <p:cNvPr id="5" name="Slide Number Placeholder 4"/>
          <p:cNvSpPr>
            <a:spLocks noGrp="1"/>
          </p:cNvSpPr>
          <p:nvPr>
            <p:ph type="sldNum" sz="quarter" idx="12"/>
          </p:nvPr>
        </p:nvSpPr>
        <p:spPr/>
        <p:txBody>
          <a:bodyPr/>
          <a:lstStyle/>
          <a:p>
            <a:fld id="{50ADEE99-5B15-4B10-A3EB-5286E787B43D}" type="slidenum">
              <a:rPr lang="en-US" smtClean="0"/>
              <a:t>30</a:t>
            </a:fld>
            <a:endParaRPr lang="en-US" dirty="0"/>
          </a:p>
        </p:txBody>
      </p:sp>
    </p:spTree>
    <p:extLst>
      <p:ext uri="{BB962C8B-B14F-4D97-AF65-F5344CB8AC3E}">
        <p14:creationId xmlns:p14="http://schemas.microsoft.com/office/powerpoint/2010/main" val="400230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T-Folio Tracker</a:t>
            </a:r>
          </a:p>
        </p:txBody>
      </p:sp>
      <p:sp>
        <p:nvSpPr>
          <p:cNvPr id="3" name="Content Placeholder 2"/>
          <p:cNvSpPr>
            <a:spLocks noGrp="1"/>
          </p:cNvSpPr>
          <p:nvPr>
            <p:ph idx="1"/>
          </p:nvPr>
        </p:nvSpPr>
        <p:spPr>
          <a:xfrm>
            <a:off x="639097" y="1543288"/>
            <a:ext cx="10714703" cy="601198"/>
          </a:xfrm>
        </p:spPr>
        <p:txBody>
          <a:bodyPr/>
          <a:lstStyle/>
          <a:p>
            <a:pPr marL="0" indent="0">
              <a:buNone/>
            </a:pPr>
            <a:r>
              <a:rPr lang="en-US" dirty="0"/>
              <a:t>The </a:t>
            </a:r>
            <a:r>
              <a:rPr lang="en-US" dirty="0">
                <a:hlinkClick r:id="rId3"/>
              </a:rPr>
              <a:t>T-Folio Tracker</a:t>
            </a:r>
            <a:r>
              <a:rPr lang="en-US" dirty="0"/>
              <a:t> is how youth will track their work.</a:t>
            </a:r>
          </a:p>
          <a:p>
            <a:endParaRPr lang="en-US" dirty="0"/>
          </a:p>
          <a:p>
            <a:endParaRPr lang="en-US" dirty="0"/>
          </a:p>
          <a:p>
            <a:endParaRPr lang="en-US" dirty="0"/>
          </a:p>
          <a:p>
            <a:endParaRPr lang="en-US" dirty="0"/>
          </a:p>
          <a:p>
            <a:endParaRPr lang="en-US" dirty="0"/>
          </a:p>
        </p:txBody>
      </p:sp>
      <p:sp>
        <p:nvSpPr>
          <p:cNvPr id="5" name="Slide Number Placeholder 4"/>
          <p:cNvSpPr>
            <a:spLocks noGrp="1"/>
          </p:cNvSpPr>
          <p:nvPr>
            <p:ph type="sldNum" sz="quarter" idx="12"/>
          </p:nvPr>
        </p:nvSpPr>
        <p:spPr/>
        <p:txBody>
          <a:bodyPr/>
          <a:lstStyle/>
          <a:p>
            <a:fld id="{50ADEE99-5B15-4B10-A3EB-5286E787B43D}" type="slidenum">
              <a:rPr lang="en-US" smtClean="0"/>
              <a:t>31</a:t>
            </a:fld>
            <a:endParaRPr lang="en-US" dirty="0"/>
          </a:p>
        </p:txBody>
      </p:sp>
      <p:pic>
        <p:nvPicPr>
          <p:cNvPr id="6" name="Picture 5" descr="Screenshot of T-Folio Tracker" title="Screenshot"/>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0778" y="2300765"/>
            <a:ext cx="9431339" cy="3530788"/>
          </a:xfrm>
          <a:prstGeom prst="rect">
            <a:avLst/>
          </a:prstGeom>
        </p:spPr>
      </p:pic>
    </p:spTree>
    <p:extLst>
      <p:ext uri="{BB962C8B-B14F-4D97-AF65-F5344CB8AC3E}">
        <p14:creationId xmlns:p14="http://schemas.microsoft.com/office/powerpoint/2010/main" val="7287834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“White List”</a:t>
            </a:r>
          </a:p>
        </p:txBody>
      </p:sp>
      <p:sp>
        <p:nvSpPr>
          <p:cNvPr id="3" name="Content Placeholder 2"/>
          <p:cNvSpPr>
            <a:spLocks noGrp="1"/>
          </p:cNvSpPr>
          <p:nvPr>
            <p:ph idx="1"/>
          </p:nvPr>
        </p:nvSpPr>
        <p:spPr>
          <a:xfrm>
            <a:off x="639097" y="1543287"/>
            <a:ext cx="10714703" cy="3971248"/>
          </a:xfrm>
        </p:spPr>
        <p:txBody>
          <a:bodyPr/>
          <a:lstStyle/>
          <a:p>
            <a:r>
              <a:rPr lang="en-US" dirty="0"/>
              <a:t>Some schools and organizations have firewalls or other protections in place that block access to T-Folio content. </a:t>
            </a:r>
          </a:p>
          <a:p>
            <a:r>
              <a:rPr lang="en-US" dirty="0"/>
              <a:t>A "white list" is available for download for your IT department to add to the list of URLs recognized as safe. </a:t>
            </a:r>
          </a:p>
          <a:p>
            <a:r>
              <a:rPr lang="en-US" dirty="0"/>
              <a:t>The </a:t>
            </a:r>
            <a:r>
              <a:rPr lang="en-US" dirty="0">
                <a:hlinkClick r:id="rId3"/>
              </a:rPr>
              <a:t>T-Folio White List</a:t>
            </a:r>
            <a:r>
              <a:rPr lang="en-US" dirty="0"/>
              <a:t> can be accessed from the </a:t>
            </a:r>
            <a:r>
              <a:rPr lang="en-US" dirty="0">
                <a:hlinkClick r:id="rId4"/>
              </a:rPr>
              <a:t>CCTS website</a:t>
            </a:r>
            <a:r>
              <a:rPr lang="en-US" dirty="0"/>
              <a:t>.</a:t>
            </a:r>
          </a:p>
          <a:p>
            <a:endParaRPr lang="en-US" dirty="0"/>
          </a:p>
          <a:p>
            <a:endParaRPr lang="en-US" dirty="0"/>
          </a:p>
          <a:p>
            <a:endParaRPr lang="en-US" dirty="0"/>
          </a:p>
          <a:p>
            <a:endParaRPr lang="en-US" dirty="0"/>
          </a:p>
        </p:txBody>
      </p:sp>
      <p:sp>
        <p:nvSpPr>
          <p:cNvPr id="5" name="Slide Number Placeholder 4"/>
          <p:cNvSpPr>
            <a:spLocks noGrp="1"/>
          </p:cNvSpPr>
          <p:nvPr>
            <p:ph type="sldNum" sz="quarter" idx="12"/>
          </p:nvPr>
        </p:nvSpPr>
        <p:spPr/>
        <p:txBody>
          <a:bodyPr/>
          <a:lstStyle/>
          <a:p>
            <a:fld id="{50ADEE99-5B15-4B10-A3EB-5286E787B43D}" type="slidenum">
              <a:rPr lang="en-US" smtClean="0"/>
              <a:t>32</a:t>
            </a:fld>
            <a:endParaRPr lang="en-US" dirty="0"/>
          </a:p>
        </p:txBody>
      </p:sp>
    </p:spTree>
    <p:extLst>
      <p:ext uri="{BB962C8B-B14F-4D97-AF65-F5344CB8AC3E}">
        <p14:creationId xmlns:p14="http://schemas.microsoft.com/office/powerpoint/2010/main" val="25310612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AA199-E7CE-494F-9A13-29EF42D2B661}"/>
              </a:ext>
            </a:extLst>
          </p:cNvPr>
          <p:cNvSpPr>
            <a:spLocks noGrp="1"/>
          </p:cNvSpPr>
          <p:nvPr>
            <p:ph type="title"/>
          </p:nvPr>
        </p:nvSpPr>
        <p:spPr/>
        <p:txBody>
          <a:bodyPr>
            <a:normAutofit/>
          </a:bodyPr>
          <a:lstStyle/>
          <a:p>
            <a:r>
              <a:rPr lang="en-US" sz="4800" dirty="0"/>
              <a:t>Part 2: Collaboration &amp; Facilitation</a:t>
            </a:r>
          </a:p>
        </p:txBody>
      </p:sp>
      <p:sp>
        <p:nvSpPr>
          <p:cNvPr id="6" name="Text Placeholder 5">
            <a:extLst>
              <a:ext uri="{FF2B5EF4-FFF2-40B4-BE49-F238E27FC236}">
                <a16:creationId xmlns:a16="http://schemas.microsoft.com/office/drawing/2014/main" id="{FABAC07C-2338-4A1D-8927-F2764924329A}"/>
              </a:ext>
            </a:extLst>
          </p:cNvPr>
          <p:cNvSpPr>
            <a:spLocks noGrp="1"/>
          </p:cNvSpPr>
          <p:nvPr>
            <p:ph type="body" idx="1"/>
          </p:nvPr>
        </p:nvSpPr>
        <p:spPr/>
        <p:txBody>
          <a:bodyPr/>
          <a:lstStyle/>
          <a:p>
            <a:endParaRPr lang="en-US" dirty="0"/>
          </a:p>
        </p:txBody>
      </p:sp>
      <p:sp>
        <p:nvSpPr>
          <p:cNvPr id="5" name="Slide Number Placeholder 4"/>
          <p:cNvSpPr>
            <a:spLocks noGrp="1"/>
          </p:cNvSpPr>
          <p:nvPr>
            <p:ph type="sldNum" sz="quarter" idx="12"/>
          </p:nvPr>
        </p:nvSpPr>
        <p:spPr/>
        <p:txBody>
          <a:bodyPr/>
          <a:lstStyle/>
          <a:p>
            <a:fld id="{50ADEE99-5B15-4B10-A3EB-5286E787B43D}" type="slidenum">
              <a:rPr lang="en-US" smtClean="0"/>
              <a:t>33</a:t>
            </a:fld>
            <a:endParaRPr lang="en-US" dirty="0"/>
          </a:p>
        </p:txBody>
      </p:sp>
    </p:spTree>
    <p:extLst>
      <p:ext uri="{BB962C8B-B14F-4D97-AF65-F5344CB8AC3E}">
        <p14:creationId xmlns:p14="http://schemas.microsoft.com/office/powerpoint/2010/main" val="11414049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Collaboration</a:t>
            </a:r>
          </a:p>
        </p:txBody>
      </p:sp>
      <p:sp>
        <p:nvSpPr>
          <p:cNvPr id="3" name="Content Placeholder 2"/>
          <p:cNvSpPr>
            <a:spLocks noGrp="1"/>
          </p:cNvSpPr>
          <p:nvPr>
            <p:ph idx="1"/>
          </p:nvPr>
        </p:nvSpPr>
        <p:spPr/>
        <p:txBody>
          <a:bodyPr/>
          <a:lstStyle/>
          <a:p>
            <a:r>
              <a:rPr lang="en-US" dirty="0"/>
              <a:t>The T-Folio curriculum can be co-facilitated by school personnel and DVR.</a:t>
            </a:r>
          </a:p>
          <a:p>
            <a:r>
              <a:rPr lang="en-US" dirty="0"/>
              <a:t>The curriculum is designed to be flexible in its delivery where all or some lessons can be co-facilitated. </a:t>
            </a:r>
          </a:p>
          <a:p>
            <a:r>
              <a:rPr lang="en-US" dirty="0"/>
              <a:t>The ideal implementation would allow for planning time where both facilitators identify their areas of focus and expertise as they prepare for working with youth.  </a:t>
            </a:r>
          </a:p>
        </p:txBody>
      </p:sp>
      <p:sp>
        <p:nvSpPr>
          <p:cNvPr id="5" name="Slide Number Placeholder 4"/>
          <p:cNvSpPr>
            <a:spLocks noGrp="1"/>
          </p:cNvSpPr>
          <p:nvPr>
            <p:ph type="sldNum" sz="quarter" idx="12"/>
          </p:nvPr>
        </p:nvSpPr>
        <p:spPr/>
        <p:txBody>
          <a:bodyPr/>
          <a:lstStyle/>
          <a:p>
            <a:fld id="{50ADEE99-5B15-4B10-A3EB-5286E787B43D}" type="slidenum">
              <a:rPr lang="en-US" smtClean="0"/>
              <a:t>34</a:t>
            </a:fld>
            <a:endParaRPr lang="en-US" dirty="0"/>
          </a:p>
        </p:txBody>
      </p:sp>
    </p:spTree>
    <p:extLst>
      <p:ext uri="{BB962C8B-B14F-4D97-AF65-F5344CB8AC3E}">
        <p14:creationId xmlns:p14="http://schemas.microsoft.com/office/powerpoint/2010/main" val="37743922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Tips for successful collaboration</a:t>
            </a:r>
          </a:p>
        </p:txBody>
      </p:sp>
      <p:sp>
        <p:nvSpPr>
          <p:cNvPr id="3" name="Content Placeholder 2"/>
          <p:cNvSpPr>
            <a:spLocks noGrp="1"/>
          </p:cNvSpPr>
          <p:nvPr>
            <p:ph idx="1"/>
          </p:nvPr>
        </p:nvSpPr>
        <p:spPr/>
        <p:txBody>
          <a:bodyPr>
            <a:normAutofit/>
          </a:bodyPr>
          <a:lstStyle/>
          <a:p>
            <a:pPr lvl="0"/>
            <a:r>
              <a:rPr lang="en-US" dirty="0"/>
              <a:t>Establish rapport. </a:t>
            </a:r>
          </a:p>
          <a:p>
            <a:pPr lvl="0"/>
            <a:r>
              <a:rPr lang="en-US" dirty="0"/>
              <a:t>Identify your styles and use them to create a cohesive instructional setting. </a:t>
            </a:r>
          </a:p>
          <a:p>
            <a:pPr lvl="0"/>
            <a:r>
              <a:rPr lang="en-US" dirty="0"/>
              <a:t>Discuss strengths and weaknesses.</a:t>
            </a:r>
          </a:p>
          <a:p>
            <a:pPr lvl="0"/>
            <a:r>
              <a:rPr lang="en-US" dirty="0"/>
              <a:t>Discuss individualized needs and overall goals. </a:t>
            </a:r>
          </a:p>
          <a:p>
            <a:pPr lvl="0"/>
            <a:r>
              <a:rPr lang="en-US" dirty="0"/>
              <a:t>Formulate a plan of action and act as a unified team. </a:t>
            </a:r>
          </a:p>
          <a:p>
            <a:pPr lvl="0"/>
            <a:r>
              <a:rPr lang="en-US" dirty="0"/>
              <a:t>Take risks and grow. </a:t>
            </a:r>
          </a:p>
        </p:txBody>
      </p:sp>
      <p:sp>
        <p:nvSpPr>
          <p:cNvPr id="5" name="Slide Number Placeholder 4"/>
          <p:cNvSpPr>
            <a:spLocks noGrp="1"/>
          </p:cNvSpPr>
          <p:nvPr>
            <p:ph type="sldNum" sz="quarter" idx="12"/>
          </p:nvPr>
        </p:nvSpPr>
        <p:spPr/>
        <p:txBody>
          <a:bodyPr/>
          <a:lstStyle/>
          <a:p>
            <a:fld id="{50ADEE99-5B15-4B10-A3EB-5286E787B43D}" type="slidenum">
              <a:rPr lang="en-US" smtClean="0"/>
              <a:t>35</a:t>
            </a:fld>
            <a:endParaRPr lang="en-US" dirty="0"/>
          </a:p>
        </p:txBody>
      </p:sp>
    </p:spTree>
    <p:extLst>
      <p:ext uri="{BB962C8B-B14F-4D97-AF65-F5344CB8AC3E}">
        <p14:creationId xmlns:p14="http://schemas.microsoft.com/office/powerpoint/2010/main" val="38819821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Classroom teachers</a:t>
            </a:r>
          </a:p>
        </p:txBody>
      </p:sp>
      <p:sp>
        <p:nvSpPr>
          <p:cNvPr id="3" name="Content Placeholder 2"/>
          <p:cNvSpPr>
            <a:spLocks noGrp="1"/>
          </p:cNvSpPr>
          <p:nvPr>
            <p:ph idx="1"/>
          </p:nvPr>
        </p:nvSpPr>
        <p:spPr/>
        <p:txBody>
          <a:bodyPr>
            <a:normAutofit/>
          </a:bodyPr>
          <a:lstStyle/>
          <a:p>
            <a:pPr lvl="0"/>
            <a:r>
              <a:rPr lang="en-US" dirty="0"/>
              <a:t>Review the curriculum together. </a:t>
            </a:r>
          </a:p>
          <a:p>
            <a:pPr lvl="0"/>
            <a:r>
              <a:rPr lang="en-US" dirty="0"/>
              <a:t>Ask for support.</a:t>
            </a:r>
          </a:p>
          <a:p>
            <a:pPr lvl="0"/>
            <a:r>
              <a:rPr lang="en-US" dirty="0"/>
              <a:t>Support your co-facilitator.  </a:t>
            </a:r>
          </a:p>
          <a:p>
            <a:pPr lvl="0"/>
            <a:r>
              <a:rPr lang="en-US" dirty="0"/>
              <a:t>Create a calendar of instruction. </a:t>
            </a:r>
          </a:p>
        </p:txBody>
      </p:sp>
      <p:sp>
        <p:nvSpPr>
          <p:cNvPr id="5" name="Slide Number Placeholder 4"/>
          <p:cNvSpPr>
            <a:spLocks noGrp="1"/>
          </p:cNvSpPr>
          <p:nvPr>
            <p:ph type="sldNum" sz="quarter" idx="12"/>
          </p:nvPr>
        </p:nvSpPr>
        <p:spPr/>
        <p:txBody>
          <a:bodyPr/>
          <a:lstStyle/>
          <a:p>
            <a:fld id="{50ADEE99-5B15-4B10-A3EB-5286E787B43D}" type="slidenum">
              <a:rPr lang="en-US" smtClean="0"/>
              <a:t>36</a:t>
            </a:fld>
            <a:endParaRPr lang="en-US" dirty="0"/>
          </a:p>
        </p:txBody>
      </p:sp>
    </p:spTree>
    <p:extLst>
      <p:ext uri="{BB962C8B-B14F-4D97-AF65-F5344CB8AC3E}">
        <p14:creationId xmlns:p14="http://schemas.microsoft.com/office/powerpoint/2010/main" val="10111611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DVR personnel</a:t>
            </a:r>
          </a:p>
        </p:txBody>
      </p:sp>
      <p:sp>
        <p:nvSpPr>
          <p:cNvPr id="3" name="Content Placeholder 2"/>
          <p:cNvSpPr>
            <a:spLocks noGrp="1"/>
          </p:cNvSpPr>
          <p:nvPr>
            <p:ph idx="1"/>
          </p:nvPr>
        </p:nvSpPr>
        <p:spPr/>
        <p:txBody>
          <a:bodyPr>
            <a:normAutofit/>
          </a:bodyPr>
          <a:lstStyle/>
          <a:p>
            <a:pPr marL="344488" lvl="0" indent="-344488"/>
            <a:r>
              <a:rPr lang="en-US" dirty="0"/>
              <a:t>Believe that all students should be held to high expectations. </a:t>
            </a:r>
          </a:p>
          <a:p>
            <a:pPr marL="344488" lvl="0" indent="-344488"/>
            <a:r>
              <a:rPr lang="en-US" dirty="0"/>
              <a:t>Bring your best. </a:t>
            </a:r>
          </a:p>
          <a:p>
            <a:pPr marL="344488" lvl="0" indent="-344488"/>
            <a:r>
              <a:rPr lang="en-US" dirty="0"/>
              <a:t>Expect that you will have a positive impact in every youth’s life. </a:t>
            </a:r>
          </a:p>
          <a:p>
            <a:pPr marL="344488" lvl="0" indent="-344488"/>
            <a:r>
              <a:rPr lang="en-US" dirty="0"/>
              <a:t>Believe that all students can succeed.</a:t>
            </a:r>
          </a:p>
          <a:p>
            <a:pPr marL="344488" lvl="0" indent="-344488"/>
            <a:r>
              <a:rPr lang="en-US" dirty="0"/>
              <a:t>Be flexible with timing. </a:t>
            </a:r>
          </a:p>
          <a:p>
            <a:pPr marL="344488" lvl="0" indent="-344488"/>
            <a:r>
              <a:rPr lang="en-US" dirty="0"/>
              <a:t>Be prepared to change course.</a:t>
            </a:r>
          </a:p>
          <a:p>
            <a:pPr marL="344488" lvl="0" indent="-344488"/>
            <a:r>
              <a:rPr lang="en-US" dirty="0"/>
              <a:t>Have fun!  </a:t>
            </a:r>
          </a:p>
        </p:txBody>
      </p:sp>
      <p:sp>
        <p:nvSpPr>
          <p:cNvPr id="5" name="Slide Number Placeholder 4"/>
          <p:cNvSpPr>
            <a:spLocks noGrp="1"/>
          </p:cNvSpPr>
          <p:nvPr>
            <p:ph type="sldNum" sz="quarter" idx="12"/>
          </p:nvPr>
        </p:nvSpPr>
        <p:spPr/>
        <p:txBody>
          <a:bodyPr/>
          <a:lstStyle/>
          <a:p>
            <a:fld id="{50ADEE99-5B15-4B10-A3EB-5286E787B43D}" type="slidenum">
              <a:rPr lang="en-US" smtClean="0"/>
              <a:t>37</a:t>
            </a:fld>
            <a:endParaRPr lang="en-US" dirty="0"/>
          </a:p>
        </p:txBody>
      </p:sp>
    </p:spTree>
    <p:extLst>
      <p:ext uri="{BB962C8B-B14F-4D97-AF65-F5344CB8AC3E}">
        <p14:creationId xmlns:p14="http://schemas.microsoft.com/office/powerpoint/2010/main" val="21761304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Tips from the field for DVR counselors</a:t>
            </a:r>
          </a:p>
        </p:txBody>
      </p:sp>
      <p:sp>
        <p:nvSpPr>
          <p:cNvPr id="3" name="Content Placeholder 2"/>
          <p:cNvSpPr>
            <a:spLocks noGrp="1"/>
          </p:cNvSpPr>
          <p:nvPr>
            <p:ph idx="1"/>
          </p:nvPr>
        </p:nvSpPr>
        <p:spPr/>
        <p:txBody>
          <a:bodyPr>
            <a:normAutofit fontScale="92500" lnSpcReduction="10000"/>
          </a:bodyPr>
          <a:lstStyle/>
          <a:p>
            <a:pPr lvl="0"/>
            <a:r>
              <a:rPr lang="en-US" dirty="0"/>
              <a:t>Talk to teachers before implementing T-Folio in the classroom about what their students need. </a:t>
            </a:r>
          </a:p>
          <a:p>
            <a:pPr lvl="0"/>
            <a:r>
              <a:rPr lang="en-US" dirty="0"/>
              <a:t>Go through the activities and think about what students need and what isn’t being delivered in the classroom – don’t duplicate those services.</a:t>
            </a:r>
          </a:p>
          <a:p>
            <a:pPr lvl="0"/>
            <a:r>
              <a:rPr lang="en-US" dirty="0"/>
              <a:t>Share with teachers some of the information you’ll be covering before going into the workshop – you’ll be more effective as a team in making sure students are really grasping the concepts.</a:t>
            </a:r>
          </a:p>
          <a:p>
            <a:pPr lvl="0"/>
            <a:r>
              <a:rPr lang="en-US" dirty="0"/>
              <a:t>Check for comprehension, have the students share out, be conversational. </a:t>
            </a:r>
          </a:p>
        </p:txBody>
      </p:sp>
      <p:sp>
        <p:nvSpPr>
          <p:cNvPr id="5" name="Slide Number Placeholder 4"/>
          <p:cNvSpPr>
            <a:spLocks noGrp="1"/>
          </p:cNvSpPr>
          <p:nvPr>
            <p:ph type="sldNum" sz="quarter" idx="12"/>
          </p:nvPr>
        </p:nvSpPr>
        <p:spPr/>
        <p:txBody>
          <a:bodyPr/>
          <a:lstStyle/>
          <a:p>
            <a:fld id="{50ADEE99-5B15-4B10-A3EB-5286E787B43D}" type="slidenum">
              <a:rPr lang="en-US" smtClean="0"/>
              <a:t>38</a:t>
            </a:fld>
            <a:endParaRPr lang="en-US" dirty="0"/>
          </a:p>
        </p:txBody>
      </p:sp>
    </p:spTree>
    <p:extLst>
      <p:ext uri="{BB962C8B-B14F-4D97-AF65-F5344CB8AC3E}">
        <p14:creationId xmlns:p14="http://schemas.microsoft.com/office/powerpoint/2010/main" val="7224842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Reminders about facilitation</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969896436"/>
              </p:ext>
            </p:extLst>
          </p:nvPr>
        </p:nvGraphicFramePr>
        <p:xfrm>
          <a:off x="6058085" y="1619241"/>
          <a:ext cx="5295715" cy="3948672"/>
        </p:xfrm>
        <a:graphic>
          <a:graphicData uri="http://schemas.openxmlformats.org/drawingml/2006/table">
            <a:tbl>
              <a:tblPr firstRow="1" firstCol="1" bandRow="1">
                <a:tableStyleId>{5C22544A-7EE6-4342-B048-85BDC9FD1C3A}</a:tableStyleId>
              </a:tblPr>
              <a:tblGrid>
                <a:gridCol w="5295715">
                  <a:extLst>
                    <a:ext uri="{9D8B030D-6E8A-4147-A177-3AD203B41FA5}">
                      <a16:colId xmlns:a16="http://schemas.microsoft.com/office/drawing/2014/main" val="20000"/>
                    </a:ext>
                  </a:extLst>
                </a:gridCol>
              </a:tblGrid>
              <a:tr h="364665">
                <a:tc>
                  <a:txBody>
                    <a:bodyPr/>
                    <a:lstStyle/>
                    <a:p>
                      <a:pPr marL="0" marR="0" algn="l">
                        <a:lnSpc>
                          <a:spcPct val="107000"/>
                        </a:lnSpc>
                        <a:spcBef>
                          <a:spcPts val="300"/>
                        </a:spcBef>
                        <a:spcAft>
                          <a:spcPts val="300"/>
                        </a:spcAft>
                        <a:tabLst>
                          <a:tab pos="457200" algn="l"/>
                        </a:tabLst>
                      </a:pPr>
                      <a:r>
                        <a:rPr lang="en-US" sz="2000" b="1" dirty="0">
                          <a:solidFill>
                            <a:schemeClr val="tx1"/>
                          </a:solidFill>
                          <a:effectLst/>
                          <a:latin typeface="Arial" panose="020B0604020202020204" pitchFamily="34" charset="0"/>
                          <a:cs typeface="Arial" panose="020B0604020202020204" pitchFamily="34" charset="0"/>
                        </a:rPr>
                        <a:t>DO:</a:t>
                      </a:r>
                      <a:endParaRPr lang="en-US" sz="20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0000"/>
                  </a:ext>
                </a:extLst>
              </a:tr>
              <a:tr h="364665">
                <a:tc>
                  <a:txBody>
                    <a:bodyPr/>
                    <a:lstStyle/>
                    <a:p>
                      <a:pPr marL="0" marR="0" algn="l">
                        <a:lnSpc>
                          <a:spcPct val="107000"/>
                        </a:lnSpc>
                        <a:spcBef>
                          <a:spcPts val="300"/>
                        </a:spcBef>
                        <a:spcAft>
                          <a:spcPts val="300"/>
                        </a:spcAft>
                        <a:tabLst>
                          <a:tab pos="457200" algn="l"/>
                        </a:tabLst>
                      </a:pPr>
                      <a:r>
                        <a:rPr lang="en-US" sz="2000" b="0" dirty="0">
                          <a:solidFill>
                            <a:schemeClr val="tx1"/>
                          </a:solidFill>
                          <a:effectLst/>
                          <a:latin typeface="Arial" panose="020B0604020202020204" pitchFamily="34" charset="0"/>
                          <a:cs typeface="Arial" panose="020B0604020202020204" pitchFamily="34" charset="0"/>
                        </a:rPr>
                        <a:t>Start by assessing the group.</a:t>
                      </a:r>
                      <a:endPar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0001"/>
                  </a:ext>
                </a:extLst>
              </a:tr>
              <a:tr h="364665">
                <a:tc>
                  <a:txBody>
                    <a:bodyPr/>
                    <a:lstStyle/>
                    <a:p>
                      <a:pPr marL="0" marR="0" algn="l">
                        <a:lnSpc>
                          <a:spcPct val="107000"/>
                        </a:lnSpc>
                        <a:spcBef>
                          <a:spcPts val="300"/>
                        </a:spcBef>
                        <a:spcAft>
                          <a:spcPts val="300"/>
                        </a:spcAft>
                        <a:tabLst>
                          <a:tab pos="457200" algn="l"/>
                        </a:tabLst>
                      </a:pPr>
                      <a:r>
                        <a:rPr lang="en-US" sz="2000" b="0" dirty="0">
                          <a:solidFill>
                            <a:schemeClr val="tx1"/>
                          </a:solidFill>
                          <a:effectLst/>
                          <a:latin typeface="Arial" panose="020B0604020202020204" pitchFamily="34" charset="0"/>
                          <a:cs typeface="Arial" panose="020B0604020202020204" pitchFamily="34" charset="0"/>
                        </a:rPr>
                        <a:t>Consider new ideas brought in by the group.</a:t>
                      </a:r>
                      <a:endPar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0002"/>
                  </a:ext>
                </a:extLst>
              </a:tr>
              <a:tr h="364665">
                <a:tc>
                  <a:txBody>
                    <a:bodyPr/>
                    <a:lstStyle/>
                    <a:p>
                      <a:pPr marL="0" marR="0" algn="l">
                        <a:lnSpc>
                          <a:spcPct val="107000"/>
                        </a:lnSpc>
                        <a:spcBef>
                          <a:spcPts val="300"/>
                        </a:spcBef>
                        <a:spcAft>
                          <a:spcPts val="300"/>
                        </a:spcAft>
                        <a:tabLst>
                          <a:tab pos="457200" algn="l"/>
                        </a:tabLst>
                      </a:pPr>
                      <a:r>
                        <a:rPr lang="en-US" sz="2000" b="0" dirty="0">
                          <a:solidFill>
                            <a:schemeClr val="tx1"/>
                          </a:solidFill>
                          <a:effectLst/>
                          <a:latin typeface="Arial" panose="020B0604020202020204" pitchFamily="34" charset="0"/>
                          <a:cs typeface="Arial" panose="020B0604020202020204" pitchFamily="34" charset="0"/>
                        </a:rPr>
                        <a:t>Use practical, participatory methods.</a:t>
                      </a:r>
                      <a:endPar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0003"/>
                  </a:ext>
                </a:extLst>
              </a:tr>
              <a:tr h="729330">
                <a:tc>
                  <a:txBody>
                    <a:bodyPr/>
                    <a:lstStyle/>
                    <a:p>
                      <a:pPr marL="0" marR="0" algn="l">
                        <a:lnSpc>
                          <a:spcPct val="107000"/>
                        </a:lnSpc>
                        <a:spcBef>
                          <a:spcPts val="300"/>
                        </a:spcBef>
                        <a:spcAft>
                          <a:spcPts val="300"/>
                        </a:spcAft>
                        <a:tabLst>
                          <a:tab pos="457200" algn="l"/>
                        </a:tabLst>
                      </a:pPr>
                      <a:r>
                        <a:rPr lang="en-US" sz="2000" b="0" dirty="0">
                          <a:solidFill>
                            <a:schemeClr val="tx1"/>
                          </a:solidFill>
                          <a:effectLst/>
                          <a:latin typeface="Arial" panose="020B0604020202020204" pitchFamily="34" charset="0"/>
                          <a:cs typeface="Arial" panose="020B0604020202020204" pitchFamily="34" charset="0"/>
                        </a:rPr>
                        <a:t>Make sure information flows in all directions</a:t>
                      </a:r>
                      <a:r>
                        <a:rPr lang="en-US" sz="2000" b="0" baseline="0" dirty="0">
                          <a:solidFill>
                            <a:schemeClr val="tx1"/>
                          </a:solidFill>
                          <a:effectLst/>
                          <a:latin typeface="Arial" panose="020B0604020202020204" pitchFamily="34" charset="0"/>
                          <a:cs typeface="Arial" panose="020B0604020202020204" pitchFamily="34" charset="0"/>
                        </a:rPr>
                        <a:t> and </a:t>
                      </a:r>
                      <a:r>
                        <a:rPr lang="en-US" sz="2000" b="0" dirty="0">
                          <a:solidFill>
                            <a:schemeClr val="tx1"/>
                          </a:solidFill>
                          <a:effectLst/>
                          <a:latin typeface="Arial" panose="020B0604020202020204" pitchFamily="34" charset="0"/>
                          <a:cs typeface="Arial" panose="020B0604020202020204" pitchFamily="34" charset="0"/>
                        </a:rPr>
                        <a:t>learning happens among all participants.</a:t>
                      </a:r>
                      <a:endPar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0004"/>
                  </a:ext>
                </a:extLst>
              </a:tr>
              <a:tr h="364665">
                <a:tc>
                  <a:txBody>
                    <a:bodyPr/>
                    <a:lstStyle/>
                    <a:p>
                      <a:pPr marL="0" marR="0" algn="l">
                        <a:lnSpc>
                          <a:spcPct val="107000"/>
                        </a:lnSpc>
                        <a:spcBef>
                          <a:spcPts val="300"/>
                        </a:spcBef>
                        <a:spcAft>
                          <a:spcPts val="300"/>
                        </a:spcAft>
                        <a:tabLst>
                          <a:tab pos="457200" algn="l"/>
                        </a:tabLst>
                      </a:pPr>
                      <a:r>
                        <a:rPr lang="en-US" sz="2000" b="0" dirty="0">
                          <a:solidFill>
                            <a:schemeClr val="tx1"/>
                          </a:solidFill>
                          <a:effectLst/>
                          <a:latin typeface="Arial" panose="020B0604020202020204" pitchFamily="34" charset="0"/>
                          <a:cs typeface="Arial" panose="020B0604020202020204" pitchFamily="34" charset="0"/>
                        </a:rPr>
                        <a:t>Encourage and value different views.</a:t>
                      </a:r>
                      <a:endPar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0005"/>
                  </a:ext>
                </a:extLst>
              </a:tr>
              <a:tr h="364665">
                <a:tc>
                  <a:txBody>
                    <a:bodyPr/>
                    <a:lstStyle/>
                    <a:p>
                      <a:pPr marL="0" marR="0" algn="l">
                        <a:lnSpc>
                          <a:spcPct val="107000"/>
                        </a:lnSpc>
                        <a:spcBef>
                          <a:spcPts val="300"/>
                        </a:spcBef>
                        <a:spcAft>
                          <a:spcPts val="0"/>
                        </a:spcAft>
                        <a:tabLst>
                          <a:tab pos="457200" algn="l"/>
                        </a:tabLst>
                      </a:pPr>
                      <a:r>
                        <a:rPr lang="en-US" sz="2000" b="0" dirty="0">
                          <a:solidFill>
                            <a:schemeClr val="tx1"/>
                          </a:solidFill>
                          <a:effectLst/>
                          <a:latin typeface="Arial" panose="020B0604020202020204" pitchFamily="34" charset="0"/>
                          <a:cs typeface="Arial" panose="020B0604020202020204" pitchFamily="34" charset="0"/>
                        </a:rPr>
                        <a:t>Consider participants as being equal.</a:t>
                      </a:r>
                    </a:p>
                    <a:p>
                      <a:pPr marL="0" marR="0" algn="l">
                        <a:lnSpc>
                          <a:spcPct val="107000"/>
                        </a:lnSpc>
                        <a:spcBef>
                          <a:spcPts val="300"/>
                        </a:spcBef>
                        <a:spcAft>
                          <a:spcPts val="300"/>
                        </a:spcAft>
                        <a:tabLst>
                          <a:tab pos="457200" algn="l"/>
                        </a:tabLst>
                      </a:pPr>
                      <a:endPar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0006"/>
                  </a:ext>
                </a:extLst>
              </a:tr>
              <a:tr h="729330">
                <a:tc>
                  <a:txBody>
                    <a:bodyPr/>
                    <a:lstStyle/>
                    <a:p>
                      <a:pPr marL="0" marR="0" algn="l">
                        <a:lnSpc>
                          <a:spcPct val="107000"/>
                        </a:lnSpc>
                        <a:spcBef>
                          <a:spcPts val="300"/>
                        </a:spcBef>
                        <a:spcAft>
                          <a:spcPts val="300"/>
                        </a:spcAft>
                        <a:tabLst>
                          <a:tab pos="457200" algn="l"/>
                        </a:tabLst>
                      </a:pPr>
                      <a:r>
                        <a:rPr lang="en-US" sz="2000" b="0" dirty="0">
                          <a:solidFill>
                            <a:schemeClr val="tx1"/>
                          </a:solidFill>
                          <a:effectLst/>
                          <a:latin typeface="Arial" panose="020B0604020202020204" pitchFamily="34" charset="0"/>
                          <a:cs typeface="Arial" panose="020B0604020202020204" pitchFamily="34" charset="0"/>
                        </a:rPr>
                        <a:t>Ask participants</a:t>
                      </a:r>
                      <a:r>
                        <a:rPr lang="en-US" sz="2000" b="0" baseline="0" dirty="0">
                          <a:solidFill>
                            <a:schemeClr val="tx1"/>
                          </a:solidFill>
                          <a:effectLst/>
                          <a:latin typeface="Arial" panose="020B0604020202020204" pitchFamily="34" charset="0"/>
                          <a:cs typeface="Arial" panose="020B0604020202020204" pitchFamily="34" charset="0"/>
                        </a:rPr>
                        <a:t> what they think and let them figure things out for themselves</a:t>
                      </a:r>
                      <a:r>
                        <a:rPr lang="en-US" sz="2000" b="0" dirty="0">
                          <a:solidFill>
                            <a:schemeClr val="tx1"/>
                          </a:solidFill>
                          <a:effectLst/>
                          <a:latin typeface="Arial" panose="020B0604020202020204" pitchFamily="34" charset="0"/>
                          <a:cs typeface="Arial" panose="020B0604020202020204" pitchFamily="34" charset="0"/>
                        </a:rPr>
                        <a:t>.</a:t>
                      </a:r>
                      <a:endPar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0007"/>
                  </a:ext>
                </a:extLst>
              </a:tr>
            </a:tbl>
          </a:graphicData>
        </a:graphic>
      </p:graphicFrame>
      <p:sp>
        <p:nvSpPr>
          <p:cNvPr id="5" name="Slide Number Placeholder 4"/>
          <p:cNvSpPr>
            <a:spLocks noGrp="1"/>
          </p:cNvSpPr>
          <p:nvPr>
            <p:ph type="sldNum" sz="quarter" idx="12"/>
          </p:nvPr>
        </p:nvSpPr>
        <p:spPr/>
        <p:txBody>
          <a:bodyPr/>
          <a:lstStyle/>
          <a:p>
            <a:fld id="{50ADEE99-5B15-4B10-A3EB-5286E787B43D}" type="slidenum">
              <a:rPr lang="en-US" smtClean="0"/>
              <a:t>39</a:t>
            </a:fld>
            <a:endParaRPr lang="en-US" dirty="0"/>
          </a:p>
        </p:txBody>
      </p:sp>
      <p:sp>
        <p:nvSpPr>
          <p:cNvPr id="10" name="Rectangle 2"/>
          <p:cNvSpPr>
            <a:spLocks noChangeArrowheads="1"/>
          </p:cNvSpPr>
          <p:nvPr/>
        </p:nvSpPr>
        <p:spPr bwMode="auto">
          <a:xfrm>
            <a:off x="8871332" y="5674895"/>
            <a:ext cx="2927375" cy="3385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1600" b="0" i="0" u="none" strike="noStrike" cap="none" normalizeH="0" baseline="0" dirty="0">
                <a:ln>
                  <a:noFill/>
                </a:ln>
                <a:solidFill>
                  <a:schemeClr val="tx1"/>
                </a:solidFill>
                <a:effectLst/>
                <a:ea typeface="Calibri" panose="020F0502020204030204" pitchFamily="34" charset="0"/>
                <a:cs typeface="Arial" panose="020B0604020202020204" pitchFamily="34" charset="0"/>
              </a:rPr>
              <a:t>(Adapted from Geijer, 2015)</a:t>
            </a:r>
            <a:endParaRPr kumimoji="0" lang="en-US" altLang="en-US" sz="1600" b="0" i="0" u="none" strike="noStrike" cap="none" normalizeH="0" baseline="0" dirty="0">
              <a:ln>
                <a:noFill/>
              </a:ln>
              <a:solidFill>
                <a:schemeClr val="tx1"/>
              </a:solidFill>
              <a:effectLst/>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105085511"/>
              </p:ext>
            </p:extLst>
          </p:nvPr>
        </p:nvGraphicFramePr>
        <p:xfrm>
          <a:off x="824089" y="1633656"/>
          <a:ext cx="4375190" cy="3910572"/>
        </p:xfrm>
        <a:graphic>
          <a:graphicData uri="http://schemas.openxmlformats.org/drawingml/2006/table">
            <a:tbl>
              <a:tblPr firstRow="1" firstCol="1" bandRow="1">
                <a:tableStyleId>{5C22544A-7EE6-4342-B048-85BDC9FD1C3A}</a:tableStyleId>
              </a:tblPr>
              <a:tblGrid>
                <a:gridCol w="4375190">
                  <a:extLst>
                    <a:ext uri="{9D8B030D-6E8A-4147-A177-3AD203B41FA5}">
                      <a16:colId xmlns:a16="http://schemas.microsoft.com/office/drawing/2014/main" val="20000"/>
                    </a:ext>
                  </a:extLst>
                </a:gridCol>
              </a:tblGrid>
              <a:tr h="364665">
                <a:tc>
                  <a:txBody>
                    <a:bodyPr/>
                    <a:lstStyle/>
                    <a:p>
                      <a:pPr marL="0" marR="0" algn="l">
                        <a:lnSpc>
                          <a:spcPct val="107000"/>
                        </a:lnSpc>
                        <a:spcBef>
                          <a:spcPts val="300"/>
                        </a:spcBef>
                        <a:spcAft>
                          <a:spcPts val="300"/>
                        </a:spcAft>
                        <a:tabLst>
                          <a:tab pos="457200" algn="l"/>
                          <a:tab pos="1438275" algn="l"/>
                        </a:tabLst>
                      </a:pPr>
                      <a:r>
                        <a:rPr lang="en-US" sz="2000" b="1" dirty="0">
                          <a:solidFill>
                            <a:schemeClr val="tx1"/>
                          </a:solidFill>
                          <a:effectLst/>
                          <a:latin typeface="Arial" panose="020B0604020202020204" pitchFamily="34" charset="0"/>
                          <a:cs typeface="Arial" panose="020B0604020202020204" pitchFamily="34" charset="0"/>
                        </a:rPr>
                        <a:t>DON’T:</a:t>
                      </a:r>
                      <a:endParaRPr lang="en-US" sz="20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10000"/>
                  </a:ext>
                </a:extLst>
              </a:tr>
              <a:tr h="364665">
                <a:tc>
                  <a:txBody>
                    <a:bodyPr/>
                    <a:lstStyle/>
                    <a:p>
                      <a:pPr marL="0" marR="0" algn="l">
                        <a:lnSpc>
                          <a:spcPct val="107000"/>
                        </a:lnSpc>
                        <a:spcBef>
                          <a:spcPts val="300"/>
                        </a:spcBef>
                        <a:spcAft>
                          <a:spcPts val="300"/>
                        </a:spcAft>
                        <a:tabLst>
                          <a:tab pos="457200" algn="l"/>
                        </a:tabLst>
                      </a:pPr>
                      <a:r>
                        <a:rPr lang="en-US" sz="2000" b="0" dirty="0">
                          <a:solidFill>
                            <a:schemeClr val="tx1"/>
                          </a:solidFill>
                          <a:effectLst/>
                          <a:latin typeface="Arial" panose="020B0604020202020204" pitchFamily="34" charset="0"/>
                          <a:cs typeface="Arial" panose="020B0604020202020204" pitchFamily="34" charset="0"/>
                        </a:rPr>
                        <a:t>Start out with your own knowledge.</a:t>
                      </a:r>
                      <a:endPar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10001"/>
                  </a:ext>
                </a:extLst>
              </a:tr>
              <a:tr h="364665">
                <a:tc>
                  <a:txBody>
                    <a:bodyPr/>
                    <a:lstStyle/>
                    <a:p>
                      <a:pPr marL="0" marR="0" algn="l">
                        <a:lnSpc>
                          <a:spcPct val="107000"/>
                        </a:lnSpc>
                        <a:spcBef>
                          <a:spcPts val="300"/>
                        </a:spcBef>
                        <a:spcAft>
                          <a:spcPts val="300"/>
                        </a:spcAft>
                        <a:tabLst>
                          <a:tab pos="457200" algn="l"/>
                        </a:tabLst>
                      </a:pPr>
                      <a:r>
                        <a:rPr lang="en-US" sz="2000" b="0" dirty="0">
                          <a:solidFill>
                            <a:schemeClr val="tx1"/>
                          </a:solidFill>
                          <a:effectLst/>
                          <a:latin typeface="Arial" panose="020B0604020202020204" pitchFamily="34" charset="0"/>
                          <a:cs typeface="Arial" panose="020B0604020202020204" pitchFamily="34" charset="0"/>
                        </a:rPr>
                        <a:t>Follow a pre-set curriculum.</a:t>
                      </a:r>
                      <a:endPar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10002"/>
                  </a:ext>
                </a:extLst>
              </a:tr>
              <a:tr h="364665">
                <a:tc>
                  <a:txBody>
                    <a:bodyPr/>
                    <a:lstStyle/>
                    <a:p>
                      <a:pPr marL="0" marR="0" algn="l">
                        <a:lnSpc>
                          <a:spcPct val="107000"/>
                        </a:lnSpc>
                        <a:spcBef>
                          <a:spcPts val="300"/>
                        </a:spcBef>
                        <a:spcAft>
                          <a:spcPts val="300"/>
                        </a:spcAft>
                        <a:tabLst>
                          <a:tab pos="457200" algn="l"/>
                        </a:tabLst>
                      </a:pPr>
                      <a:r>
                        <a:rPr lang="en-US" sz="2000" b="0" dirty="0">
                          <a:solidFill>
                            <a:schemeClr val="tx1"/>
                          </a:solidFill>
                          <a:effectLst/>
                          <a:latin typeface="Arial" panose="020B0604020202020204" pitchFamily="34" charset="0"/>
                          <a:cs typeface="Arial" panose="020B0604020202020204" pitchFamily="34" charset="0"/>
                        </a:rPr>
                        <a:t>Lecture from the “stage.”</a:t>
                      </a:r>
                      <a:endPar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10003"/>
                  </a:ext>
                </a:extLst>
              </a:tr>
              <a:tr h="729330">
                <a:tc>
                  <a:txBody>
                    <a:bodyPr/>
                    <a:lstStyle/>
                    <a:p>
                      <a:pPr marL="0" marR="0" algn="l">
                        <a:lnSpc>
                          <a:spcPct val="107000"/>
                        </a:lnSpc>
                        <a:spcBef>
                          <a:spcPts val="300"/>
                        </a:spcBef>
                        <a:spcAft>
                          <a:spcPts val="300"/>
                        </a:spcAft>
                        <a:tabLst>
                          <a:tab pos="457200" algn="l"/>
                        </a:tabLst>
                      </a:pPr>
                      <a:r>
                        <a:rPr lang="en-US" sz="2000" b="0" dirty="0">
                          <a:solidFill>
                            <a:schemeClr val="tx1"/>
                          </a:solidFill>
                          <a:effectLst/>
                          <a:latin typeface="Arial" panose="020B0604020202020204" pitchFamily="34" charset="0"/>
                          <a:cs typeface="Arial" panose="020B0604020202020204" pitchFamily="34" charset="0"/>
                        </a:rPr>
                        <a:t>Provide information in one direction.</a:t>
                      </a:r>
                      <a:endPar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10004"/>
                  </a:ext>
                </a:extLst>
              </a:tr>
              <a:tr h="364665">
                <a:tc>
                  <a:txBody>
                    <a:bodyPr/>
                    <a:lstStyle/>
                    <a:p>
                      <a:pPr marL="0" marR="0" algn="l">
                        <a:lnSpc>
                          <a:spcPct val="107000"/>
                        </a:lnSpc>
                        <a:spcBef>
                          <a:spcPts val="300"/>
                        </a:spcBef>
                        <a:spcAft>
                          <a:spcPts val="300"/>
                        </a:spcAft>
                        <a:tabLst>
                          <a:tab pos="457200" algn="l"/>
                        </a:tabLst>
                      </a:pPr>
                      <a:r>
                        <a:rPr lang="en-US" sz="2000" b="0" dirty="0">
                          <a:solidFill>
                            <a:schemeClr val="tx1"/>
                          </a:solidFill>
                          <a:effectLst/>
                          <a:latin typeface="Arial" panose="020B0604020202020204" pitchFamily="34" charset="0"/>
                          <a:cs typeface="Arial" panose="020B0604020202020204" pitchFamily="34" charset="0"/>
                        </a:rPr>
                        <a:t>Act</a:t>
                      </a:r>
                      <a:r>
                        <a:rPr lang="en-US" sz="2000" b="0" baseline="0" dirty="0">
                          <a:solidFill>
                            <a:schemeClr val="tx1"/>
                          </a:solidFill>
                          <a:effectLst/>
                          <a:latin typeface="Arial" panose="020B0604020202020204" pitchFamily="34" charset="0"/>
                          <a:cs typeface="Arial" panose="020B0604020202020204" pitchFamily="34" charset="0"/>
                        </a:rPr>
                        <a:t> as if </a:t>
                      </a:r>
                      <a:r>
                        <a:rPr lang="en-US" sz="2000" b="0" dirty="0">
                          <a:solidFill>
                            <a:schemeClr val="tx1"/>
                          </a:solidFill>
                          <a:effectLst/>
                          <a:latin typeface="Arial" panose="020B0604020202020204" pitchFamily="34" charset="0"/>
                          <a:cs typeface="Arial" panose="020B0604020202020204" pitchFamily="34" charset="0"/>
                        </a:rPr>
                        <a:t>there is a “right” answer.</a:t>
                      </a:r>
                      <a:endPar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10005"/>
                  </a:ext>
                </a:extLst>
              </a:tr>
              <a:tr h="364665">
                <a:tc>
                  <a:txBody>
                    <a:bodyPr/>
                    <a:lstStyle/>
                    <a:p>
                      <a:pPr marL="0" marR="0" algn="l">
                        <a:lnSpc>
                          <a:spcPct val="107000"/>
                        </a:lnSpc>
                        <a:spcBef>
                          <a:spcPts val="300"/>
                        </a:spcBef>
                        <a:spcAft>
                          <a:spcPts val="300"/>
                        </a:spcAft>
                        <a:tabLst>
                          <a:tab pos="457200" algn="l"/>
                        </a:tabLst>
                      </a:pPr>
                      <a:r>
                        <a:rPr lang="en-US" sz="2000" b="0" dirty="0">
                          <a:solidFill>
                            <a:schemeClr val="tx1"/>
                          </a:solidFill>
                          <a:effectLst/>
                          <a:latin typeface="Arial" panose="020B0604020202020204" pitchFamily="34" charset="0"/>
                          <a:cs typeface="Arial" panose="020B0604020202020204" pitchFamily="34" charset="0"/>
                        </a:rPr>
                        <a:t>Maintain a hierarchical relationship with pupils.</a:t>
                      </a:r>
                      <a:endPar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10006"/>
                  </a:ext>
                </a:extLst>
              </a:tr>
              <a:tr h="729330">
                <a:tc>
                  <a:txBody>
                    <a:bodyPr/>
                    <a:lstStyle/>
                    <a:p>
                      <a:pPr marL="0" marR="0" algn="l">
                        <a:lnSpc>
                          <a:spcPct val="107000"/>
                        </a:lnSpc>
                        <a:spcBef>
                          <a:spcPts val="300"/>
                        </a:spcBef>
                        <a:spcAft>
                          <a:spcPts val="300"/>
                        </a:spcAft>
                        <a:tabLst>
                          <a:tab pos="457200" algn="l"/>
                        </a:tabLst>
                      </a:pPr>
                      <a:r>
                        <a:rPr lang="en-US" sz="2000" b="0" dirty="0">
                          <a:solidFill>
                            <a:schemeClr val="tx1"/>
                          </a:solidFill>
                          <a:effectLst/>
                          <a:latin typeface="Arial" panose="020B0604020202020204" pitchFamily="34" charset="0"/>
                          <a:cs typeface="Arial" panose="020B0604020202020204" pitchFamily="34" charset="0"/>
                        </a:rPr>
                        <a:t>Answer all questions yourself.</a:t>
                      </a:r>
                      <a:endPar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10007"/>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11767436"/>
              </p:ext>
            </p:extLst>
          </p:nvPr>
        </p:nvGraphicFramePr>
        <p:xfrm>
          <a:off x="5361263" y="1624171"/>
          <a:ext cx="534838" cy="4024443"/>
        </p:xfrm>
        <a:graphic>
          <a:graphicData uri="http://schemas.openxmlformats.org/drawingml/2006/table">
            <a:tbl>
              <a:tblPr firstRow="1" firstCol="1" bandRow="1">
                <a:tableStyleId>{5C22544A-7EE6-4342-B048-85BDC9FD1C3A}</a:tableStyleId>
              </a:tblPr>
              <a:tblGrid>
                <a:gridCol w="534838">
                  <a:extLst>
                    <a:ext uri="{9D8B030D-6E8A-4147-A177-3AD203B41FA5}">
                      <a16:colId xmlns:a16="http://schemas.microsoft.com/office/drawing/2014/main" val="20000"/>
                    </a:ext>
                  </a:extLst>
                </a:gridCol>
              </a:tblGrid>
              <a:tr h="364665">
                <a:tc>
                  <a:txBody>
                    <a:bodyPr/>
                    <a:lstStyle/>
                    <a:p>
                      <a:pPr marL="0" marR="0" algn="ctr">
                        <a:lnSpc>
                          <a:spcPct val="107000"/>
                        </a:lnSpc>
                        <a:spcBef>
                          <a:spcPts val="300"/>
                        </a:spcBef>
                        <a:spcAft>
                          <a:spcPts val="300"/>
                        </a:spcAft>
                        <a:tabLst>
                          <a:tab pos="457200" algn="l"/>
                        </a:tabLst>
                      </a:pPr>
                      <a:r>
                        <a:rPr lang="en-US" sz="2000" b="1" dirty="0">
                          <a:solidFill>
                            <a:schemeClr val="tx1"/>
                          </a:solidFill>
                          <a:effectLst/>
                          <a:latin typeface="Arial" panose="020B0604020202020204" pitchFamily="34" charset="0"/>
                          <a:cs typeface="Arial" panose="020B0604020202020204" pitchFamily="34" charset="0"/>
                        </a:rPr>
                        <a:t> </a:t>
                      </a:r>
                      <a:endParaRPr lang="en-US" sz="20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64665">
                <a:tc>
                  <a:txBody>
                    <a:bodyPr/>
                    <a:lstStyle/>
                    <a:p>
                      <a:pPr marL="0" marR="0" algn="ctr">
                        <a:lnSpc>
                          <a:spcPct val="107000"/>
                        </a:lnSpc>
                        <a:spcBef>
                          <a:spcPts val="300"/>
                        </a:spcBef>
                        <a:spcAft>
                          <a:spcPts val="300"/>
                        </a:spcAft>
                        <a:tabLst>
                          <a:tab pos="457200" algn="l"/>
                        </a:tabLst>
                      </a:pPr>
                      <a:r>
                        <a:rPr lang="en-US" sz="2000" b="0" dirty="0">
                          <a:solidFill>
                            <a:schemeClr val="tx1"/>
                          </a:solidFill>
                          <a:effectLst/>
                          <a:latin typeface="Arial" panose="020B0604020202020204" pitchFamily="34" charset="0"/>
                          <a:cs typeface="Arial" panose="020B0604020202020204" pitchFamily="34" charset="0"/>
                          <a:sym typeface="Wingdings" panose="05000000000000000000" pitchFamily="2" charset="2"/>
                        </a:rPr>
                        <a:t></a:t>
                      </a:r>
                      <a:endPar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64665">
                <a:tc>
                  <a:txBody>
                    <a:bodyPr/>
                    <a:lstStyle/>
                    <a:p>
                      <a:pPr marL="0" marR="0" algn="ctr">
                        <a:lnSpc>
                          <a:spcPct val="107000"/>
                        </a:lnSpc>
                        <a:spcBef>
                          <a:spcPts val="300"/>
                        </a:spcBef>
                        <a:spcAft>
                          <a:spcPts val="300"/>
                        </a:spcAft>
                        <a:tabLst>
                          <a:tab pos="457200" algn="l"/>
                        </a:tabLst>
                      </a:pPr>
                      <a:r>
                        <a:rPr lang="en-US" sz="2000" b="0" dirty="0">
                          <a:solidFill>
                            <a:schemeClr val="tx1"/>
                          </a:solidFill>
                          <a:effectLst/>
                          <a:latin typeface="Arial" panose="020B0604020202020204" pitchFamily="34" charset="0"/>
                          <a:cs typeface="Arial" panose="020B0604020202020204" pitchFamily="34" charset="0"/>
                          <a:sym typeface="Wingdings" panose="05000000000000000000" pitchFamily="2" charset="2"/>
                        </a:rPr>
                        <a:t></a:t>
                      </a:r>
                      <a:endPar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64665">
                <a:tc>
                  <a:txBody>
                    <a:bodyPr/>
                    <a:lstStyle/>
                    <a:p>
                      <a:pPr marL="0" marR="0" algn="ctr">
                        <a:lnSpc>
                          <a:spcPct val="107000"/>
                        </a:lnSpc>
                        <a:spcBef>
                          <a:spcPts val="300"/>
                        </a:spcBef>
                        <a:spcAft>
                          <a:spcPts val="300"/>
                        </a:spcAft>
                        <a:tabLst>
                          <a:tab pos="457200" algn="l"/>
                        </a:tabLst>
                      </a:pPr>
                      <a:r>
                        <a:rPr lang="en-US" sz="2000" b="0" dirty="0">
                          <a:solidFill>
                            <a:schemeClr val="tx1"/>
                          </a:solidFill>
                          <a:effectLst/>
                          <a:latin typeface="Arial" panose="020B0604020202020204" pitchFamily="34" charset="0"/>
                          <a:cs typeface="Arial" panose="020B0604020202020204" pitchFamily="34" charset="0"/>
                          <a:sym typeface="Wingdings" panose="05000000000000000000" pitchFamily="2" charset="2"/>
                        </a:rPr>
                        <a:t></a:t>
                      </a:r>
                      <a:endPar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729330">
                <a:tc>
                  <a:txBody>
                    <a:bodyPr/>
                    <a:lstStyle/>
                    <a:p>
                      <a:pPr marL="0" marR="0" algn="ctr">
                        <a:lnSpc>
                          <a:spcPct val="107000"/>
                        </a:lnSpc>
                        <a:spcBef>
                          <a:spcPts val="300"/>
                        </a:spcBef>
                        <a:spcAft>
                          <a:spcPts val="300"/>
                        </a:spcAft>
                        <a:tabLst>
                          <a:tab pos="457200" algn="l"/>
                        </a:tabLst>
                      </a:pPr>
                      <a:r>
                        <a:rPr lang="en-US" sz="2000" b="0" dirty="0">
                          <a:solidFill>
                            <a:schemeClr val="tx1"/>
                          </a:solidFill>
                          <a:effectLst/>
                          <a:latin typeface="Arial" panose="020B0604020202020204" pitchFamily="34" charset="0"/>
                          <a:cs typeface="Arial" panose="020B0604020202020204" pitchFamily="34" charset="0"/>
                          <a:sym typeface="Wingdings" panose="05000000000000000000" pitchFamily="2" charset="2"/>
                        </a:rPr>
                        <a:t></a:t>
                      </a:r>
                      <a:endPar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64665">
                <a:tc>
                  <a:txBody>
                    <a:bodyPr/>
                    <a:lstStyle/>
                    <a:p>
                      <a:pPr marL="0" marR="0" algn="ctr">
                        <a:lnSpc>
                          <a:spcPct val="107000"/>
                        </a:lnSpc>
                        <a:spcBef>
                          <a:spcPts val="300"/>
                        </a:spcBef>
                        <a:spcAft>
                          <a:spcPts val="300"/>
                        </a:spcAft>
                        <a:tabLst>
                          <a:tab pos="457200" algn="l"/>
                        </a:tabLst>
                      </a:pPr>
                      <a:r>
                        <a:rPr lang="en-US" sz="2000" b="0" dirty="0">
                          <a:solidFill>
                            <a:schemeClr val="tx1"/>
                          </a:solidFill>
                          <a:effectLst/>
                          <a:latin typeface="Arial" panose="020B0604020202020204" pitchFamily="34" charset="0"/>
                          <a:cs typeface="Arial" panose="020B0604020202020204" pitchFamily="34" charset="0"/>
                          <a:sym typeface="Wingdings" panose="05000000000000000000" pitchFamily="2" charset="2"/>
                        </a:rPr>
                        <a:t></a:t>
                      </a:r>
                      <a:endPar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364665">
                <a:tc>
                  <a:txBody>
                    <a:bodyPr/>
                    <a:lstStyle/>
                    <a:p>
                      <a:pPr marL="0" marR="0" algn="ctr">
                        <a:lnSpc>
                          <a:spcPct val="107000"/>
                        </a:lnSpc>
                        <a:spcBef>
                          <a:spcPts val="300"/>
                        </a:spcBef>
                        <a:spcAft>
                          <a:spcPts val="300"/>
                        </a:spcAft>
                        <a:tabLst>
                          <a:tab pos="457200" algn="l"/>
                        </a:tabLst>
                      </a:pPr>
                      <a:r>
                        <a:rPr lang="en-US" sz="2000" b="0" dirty="0">
                          <a:solidFill>
                            <a:schemeClr val="tx1"/>
                          </a:solidFill>
                          <a:effectLst/>
                          <a:latin typeface="Arial" panose="020B0604020202020204" pitchFamily="34" charset="0"/>
                          <a:cs typeface="Arial" panose="020B0604020202020204" pitchFamily="34" charset="0"/>
                          <a:sym typeface="Wingdings" panose="05000000000000000000" pitchFamily="2" charset="2"/>
                        </a:rPr>
                        <a:t></a:t>
                      </a:r>
                      <a:endPar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729330">
                <a:tc>
                  <a:txBody>
                    <a:bodyPr/>
                    <a:lstStyle/>
                    <a:p>
                      <a:pPr marL="0" marR="0" lvl="0" indent="0" algn="ctr" defTabSz="914400" rtl="0" eaLnBrk="1" fontAlgn="auto" latinLnBrk="0" hangingPunct="1">
                        <a:lnSpc>
                          <a:spcPct val="107000"/>
                        </a:lnSpc>
                        <a:spcBef>
                          <a:spcPts val="300"/>
                        </a:spcBef>
                        <a:spcAft>
                          <a:spcPts val="300"/>
                        </a:spcAft>
                        <a:buClrTx/>
                        <a:buSzTx/>
                        <a:buFontTx/>
                        <a:buNone/>
                        <a:tabLst>
                          <a:tab pos="457200" algn="l"/>
                        </a:tabLst>
                        <a:defRPr/>
                      </a:pPr>
                      <a:endPar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7000"/>
                        </a:lnSpc>
                        <a:spcBef>
                          <a:spcPts val="300"/>
                        </a:spcBef>
                        <a:spcAft>
                          <a:spcPts val="300"/>
                        </a:spcAft>
                        <a:buClrTx/>
                        <a:buSzTx/>
                        <a:buFontTx/>
                        <a:buNone/>
                        <a:tabLst>
                          <a:tab pos="457200" algn="l"/>
                        </a:tabLst>
                        <a:defRPr/>
                      </a:pPr>
                      <a:r>
                        <a:rPr lang="en-US" sz="2000" b="0" dirty="0">
                          <a:solidFill>
                            <a:schemeClr val="tx1"/>
                          </a:solidFill>
                          <a:effectLst/>
                          <a:latin typeface="Arial" panose="020B0604020202020204" pitchFamily="34" charset="0"/>
                          <a:cs typeface="Arial" panose="020B0604020202020204" pitchFamily="34" charset="0"/>
                          <a:sym typeface="Wingdings" panose="05000000000000000000" pitchFamily="2" charset="2"/>
                        </a:rPr>
                        <a:t></a:t>
                      </a:r>
                      <a:endPar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7000"/>
                        </a:lnSpc>
                        <a:spcBef>
                          <a:spcPts val="300"/>
                        </a:spcBef>
                        <a:spcAft>
                          <a:spcPts val="300"/>
                        </a:spcAft>
                        <a:buClrTx/>
                        <a:buSzTx/>
                        <a:buFontTx/>
                        <a:buNone/>
                        <a:tabLst>
                          <a:tab pos="457200" algn="l"/>
                        </a:tabLst>
                        <a:defRPr/>
                      </a:pPr>
                      <a:endParaRPr lang="en-US" sz="2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024257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B5991-8F9D-4970-B2A9-896D29567C25}"/>
              </a:ext>
            </a:extLst>
          </p:cNvPr>
          <p:cNvSpPr>
            <a:spLocks noGrp="1"/>
          </p:cNvSpPr>
          <p:nvPr>
            <p:ph type="title"/>
          </p:nvPr>
        </p:nvSpPr>
        <p:spPr/>
        <p:txBody>
          <a:bodyPr>
            <a:normAutofit/>
          </a:bodyPr>
          <a:lstStyle/>
          <a:p>
            <a:r>
              <a:rPr lang="en-US" sz="4800" dirty="0"/>
              <a:t>Part 1: The Basics</a:t>
            </a:r>
          </a:p>
        </p:txBody>
      </p:sp>
      <p:sp>
        <p:nvSpPr>
          <p:cNvPr id="6" name="Text Placeholder 5">
            <a:extLst>
              <a:ext uri="{FF2B5EF4-FFF2-40B4-BE49-F238E27FC236}">
                <a16:creationId xmlns:a16="http://schemas.microsoft.com/office/drawing/2014/main" id="{99EF0C3D-46A0-4725-9620-57E13D4283BD}"/>
              </a:ext>
            </a:extLst>
          </p:cNvPr>
          <p:cNvSpPr>
            <a:spLocks noGrp="1"/>
          </p:cNvSpPr>
          <p:nvPr>
            <p:ph type="body" idx="1"/>
          </p:nvPr>
        </p:nvSpPr>
        <p:spPr/>
        <p:txBody>
          <a:bodyPr/>
          <a:lstStyle/>
          <a:p>
            <a:endParaRPr lang="en-US" dirty="0"/>
          </a:p>
        </p:txBody>
      </p:sp>
      <p:sp>
        <p:nvSpPr>
          <p:cNvPr id="5" name="Slide Number Placeholder 4"/>
          <p:cNvSpPr>
            <a:spLocks noGrp="1"/>
          </p:cNvSpPr>
          <p:nvPr>
            <p:ph type="sldNum" sz="quarter" idx="12"/>
          </p:nvPr>
        </p:nvSpPr>
        <p:spPr/>
        <p:txBody>
          <a:bodyPr/>
          <a:lstStyle/>
          <a:p>
            <a:fld id="{50ADEE99-5B15-4B10-A3EB-5286E787B43D}" type="slidenum">
              <a:rPr lang="en-US" smtClean="0"/>
              <a:t>4</a:t>
            </a:fld>
            <a:endParaRPr lang="en-US" dirty="0"/>
          </a:p>
        </p:txBody>
      </p:sp>
    </p:spTree>
    <p:extLst>
      <p:ext uri="{BB962C8B-B14F-4D97-AF65-F5344CB8AC3E}">
        <p14:creationId xmlns:p14="http://schemas.microsoft.com/office/powerpoint/2010/main" val="32583567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Autofit/>
          </a:bodyPr>
          <a:lstStyle/>
          <a:p>
            <a:pPr marL="457200" indent="-457200">
              <a:buNone/>
            </a:pPr>
            <a:r>
              <a:rPr lang="en-US" sz="1800" dirty="0"/>
              <a:t>Geijer, C. C. (2015, January 15). Teaching vs. facilitating: What is the difference? Retrieved from: </a:t>
            </a:r>
            <a:r>
              <a:rPr lang="en-US" sz="1800" u="sng" dirty="0">
                <a:hlinkClick r:id="rId3"/>
              </a:rPr>
              <a:t>https://www.linkedin.com/pulse/whats-difference-between-teacher-facilitator-christina-geijer</a:t>
            </a:r>
            <a:r>
              <a:rPr lang="en-US" sz="1800" dirty="0"/>
              <a:t> </a:t>
            </a:r>
          </a:p>
          <a:p>
            <a:pPr marL="457200" indent="-457200">
              <a:buNone/>
            </a:pPr>
            <a:r>
              <a:rPr lang="en-US" sz="1800" dirty="0"/>
              <a:t>Johnson, C. E. (2012). </a:t>
            </a:r>
            <a:r>
              <a:rPr lang="en-US" sz="1800" i="1" dirty="0"/>
              <a:t>Transition Services Flowchart</a:t>
            </a:r>
            <a:r>
              <a:rPr lang="en-US" sz="1800" dirty="0"/>
              <a:t>. Center for Change in Transition Services, Seattle University. Seattle, WA.</a:t>
            </a:r>
          </a:p>
          <a:p>
            <a:endParaRPr lang="en-US" sz="1800" dirty="0"/>
          </a:p>
        </p:txBody>
      </p:sp>
      <p:sp>
        <p:nvSpPr>
          <p:cNvPr id="4" name="Slide Number Placeholder 3"/>
          <p:cNvSpPr>
            <a:spLocks noGrp="1"/>
          </p:cNvSpPr>
          <p:nvPr>
            <p:ph type="sldNum" sz="quarter" idx="12"/>
          </p:nvPr>
        </p:nvSpPr>
        <p:spPr/>
        <p:txBody>
          <a:bodyPr/>
          <a:lstStyle/>
          <a:p>
            <a:fld id="{50ADEE99-5B15-4B10-A3EB-5286E787B43D}" type="slidenum">
              <a:rPr lang="en-US" smtClean="0"/>
              <a:t>40</a:t>
            </a:fld>
            <a:endParaRPr lang="en-US" dirty="0"/>
          </a:p>
        </p:txBody>
      </p:sp>
      <p:sp>
        <p:nvSpPr>
          <p:cNvPr id="7" name="Date Placeholder 6"/>
          <p:cNvSpPr>
            <a:spLocks noGrp="1"/>
          </p:cNvSpPr>
          <p:nvPr>
            <p:ph type="dt" sz="half" idx="4294967295"/>
          </p:nvPr>
        </p:nvSpPr>
        <p:spPr>
          <a:xfrm>
            <a:off x="6700686" y="6303299"/>
            <a:ext cx="1243782" cy="365125"/>
          </a:xfrm>
          <a:prstGeom prst="rect">
            <a:avLst/>
          </a:prstGeom>
        </p:spPr>
        <p:txBody>
          <a:bodyPr/>
          <a:lstStyle/>
          <a:p>
            <a:r>
              <a:rPr lang="en-US" dirty="0"/>
              <a:t>2018</a:t>
            </a:r>
          </a:p>
        </p:txBody>
      </p:sp>
    </p:spTree>
    <p:extLst>
      <p:ext uri="{BB962C8B-B14F-4D97-AF65-F5344CB8AC3E}">
        <p14:creationId xmlns:p14="http://schemas.microsoft.com/office/powerpoint/2010/main" val="18343085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CCTS Contact</a:t>
            </a:r>
          </a:p>
        </p:txBody>
      </p:sp>
      <p:sp>
        <p:nvSpPr>
          <p:cNvPr id="3" name="Content Placeholder 2"/>
          <p:cNvSpPr>
            <a:spLocks noGrp="1"/>
          </p:cNvSpPr>
          <p:nvPr>
            <p:ph idx="1"/>
          </p:nvPr>
        </p:nvSpPr>
        <p:spPr/>
        <p:txBody>
          <a:bodyPr>
            <a:normAutofit/>
          </a:bodyPr>
          <a:lstStyle/>
          <a:p>
            <a:pPr marL="0" indent="0">
              <a:spcBef>
                <a:spcPts val="0"/>
              </a:spcBef>
              <a:buSzPct val="25000"/>
              <a:buNone/>
            </a:pPr>
            <a:r>
              <a:rPr lang="en-US" sz="2400" b="1" dirty="0">
                <a:solidFill>
                  <a:schemeClr val="dk1"/>
                </a:solidFill>
                <a:ea typeface="Calibri"/>
                <a:sym typeface="Calibri"/>
              </a:rPr>
              <a:t>CCTS General Information</a:t>
            </a:r>
            <a:endParaRPr lang="en-US" sz="2400" dirty="0">
              <a:solidFill>
                <a:schemeClr val="dk1"/>
              </a:solidFill>
              <a:ea typeface="Calibri"/>
              <a:sym typeface="Calibri"/>
            </a:endParaRPr>
          </a:p>
          <a:p>
            <a:pPr marL="0" indent="0">
              <a:spcBef>
                <a:spcPts val="0"/>
              </a:spcBef>
              <a:buSzPct val="25000"/>
              <a:buNone/>
            </a:pPr>
            <a:r>
              <a:rPr lang="en-US" sz="2400" u="sng" dirty="0">
                <a:solidFill>
                  <a:schemeClr val="hlink"/>
                </a:solidFill>
                <a:latin typeface="Arial"/>
                <a:ea typeface="Arial"/>
                <a:cs typeface="Arial"/>
                <a:sym typeface="Arial"/>
              </a:rPr>
              <a:t>ccts@seattleu.edu</a:t>
            </a:r>
            <a:endParaRPr lang="en-US" sz="2400" dirty="0">
              <a:solidFill>
                <a:schemeClr val="dk1"/>
              </a:solidFill>
              <a:latin typeface="Arial"/>
              <a:ea typeface="Arial"/>
              <a:cs typeface="Arial"/>
              <a:sym typeface="Arial"/>
            </a:endParaRPr>
          </a:p>
          <a:p>
            <a:pPr marL="0" indent="0">
              <a:spcBef>
                <a:spcPts val="0"/>
              </a:spcBef>
              <a:buClr>
                <a:schemeClr val="dk1"/>
              </a:buClr>
              <a:buSzPct val="25000"/>
              <a:buNone/>
            </a:pPr>
            <a:r>
              <a:rPr lang="en-US" sz="2400" dirty="0">
                <a:solidFill>
                  <a:schemeClr val="dk1"/>
                </a:solidFill>
                <a:latin typeface="Arial"/>
                <a:ea typeface="Arial"/>
                <a:cs typeface="Arial"/>
                <a:sym typeface="Arial"/>
              </a:rPr>
              <a:t>206-296-6494</a:t>
            </a:r>
          </a:p>
          <a:p>
            <a:pPr marL="0" indent="0">
              <a:spcBef>
                <a:spcPts val="0"/>
              </a:spcBef>
              <a:buClr>
                <a:schemeClr val="dk1"/>
              </a:buClr>
              <a:buSzPct val="25000"/>
              <a:buNone/>
            </a:pPr>
            <a:r>
              <a:rPr lang="en-US" sz="2400" u="sng" dirty="0">
                <a:solidFill>
                  <a:schemeClr val="hlink"/>
                </a:solidFill>
                <a:latin typeface="Arial"/>
                <a:ea typeface="Arial"/>
                <a:cs typeface="Arial"/>
                <a:sym typeface="Arial"/>
                <a:hlinkClick r:id="rId3"/>
              </a:rPr>
              <a:t>www.seattleu.edu/ccts</a:t>
            </a:r>
            <a:endParaRPr lang="en-US" sz="2400" dirty="0">
              <a:solidFill>
                <a:schemeClr val="dk1"/>
              </a:solidFill>
              <a:latin typeface="Arial"/>
              <a:ea typeface="Arial"/>
              <a:cs typeface="Arial"/>
              <a:sym typeface="Arial"/>
            </a:endParaRPr>
          </a:p>
          <a:p>
            <a:pPr marL="0" indent="0">
              <a:spcBef>
                <a:spcPts val="0"/>
              </a:spcBef>
              <a:buClr>
                <a:schemeClr val="dk1"/>
              </a:buClr>
              <a:buSzPct val="25000"/>
              <a:buNone/>
            </a:pPr>
            <a:endParaRPr lang="en-US" sz="2400" u="sng" dirty="0">
              <a:solidFill>
                <a:schemeClr val="hlink"/>
              </a:solidFill>
              <a:latin typeface="Arial"/>
              <a:cs typeface="Arial"/>
              <a:sym typeface="Arial"/>
              <a:hlinkClick r:id="rId3"/>
            </a:endParaRPr>
          </a:p>
        </p:txBody>
      </p:sp>
      <p:sp>
        <p:nvSpPr>
          <p:cNvPr id="6" name="Slide Number Placeholder 5"/>
          <p:cNvSpPr>
            <a:spLocks noGrp="1"/>
          </p:cNvSpPr>
          <p:nvPr>
            <p:ph type="sldNum" sz="quarter" idx="12"/>
          </p:nvPr>
        </p:nvSpPr>
        <p:spPr/>
        <p:txBody>
          <a:bodyPr/>
          <a:lstStyle/>
          <a:p>
            <a:fld id="{50ADEE99-5B15-4B10-A3EB-5286E787B43D}" type="slidenum">
              <a:rPr lang="en-US" smtClean="0"/>
              <a:t>41</a:t>
            </a:fld>
            <a:endParaRPr lang="en-US" dirty="0"/>
          </a:p>
        </p:txBody>
      </p:sp>
      <p:sp>
        <p:nvSpPr>
          <p:cNvPr id="5" name="Date Placeholder 4"/>
          <p:cNvSpPr>
            <a:spLocks noGrp="1"/>
          </p:cNvSpPr>
          <p:nvPr>
            <p:ph type="dt" sz="half" idx="4294967295"/>
          </p:nvPr>
        </p:nvSpPr>
        <p:spPr>
          <a:xfrm>
            <a:off x="6700686" y="6303299"/>
            <a:ext cx="1243782" cy="365125"/>
          </a:xfrm>
          <a:prstGeom prst="rect">
            <a:avLst/>
          </a:prstGeom>
        </p:spPr>
        <p:txBody>
          <a:bodyPr/>
          <a:lstStyle/>
          <a:p>
            <a:r>
              <a:rPr lang="en-US" dirty="0"/>
              <a:t>2018</a:t>
            </a:r>
          </a:p>
        </p:txBody>
      </p:sp>
    </p:spTree>
    <p:extLst>
      <p:ext uri="{BB962C8B-B14F-4D97-AF65-F5344CB8AC3E}">
        <p14:creationId xmlns:p14="http://schemas.microsoft.com/office/powerpoint/2010/main" val="33740350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Creative Commons License</a:t>
            </a:r>
          </a:p>
        </p:txBody>
      </p:sp>
      <p:sp>
        <p:nvSpPr>
          <p:cNvPr id="3" name="Content Placeholder 2"/>
          <p:cNvSpPr>
            <a:spLocks noGrp="1"/>
          </p:cNvSpPr>
          <p:nvPr>
            <p:ph idx="1"/>
          </p:nvPr>
        </p:nvSpPr>
        <p:spPr>
          <a:xfrm>
            <a:off x="639096" y="1455574"/>
            <a:ext cx="10714703" cy="4406355"/>
          </a:xfrm>
        </p:spPr>
        <p:txBody>
          <a:bodyPr>
            <a:normAutofit/>
          </a:bodyPr>
          <a:lstStyle/>
          <a:p>
            <a:r>
              <a:rPr lang="en-US" sz="2400" dirty="0"/>
              <a:t>Except where otherwise noted, content in this presentation is licensed under a </a:t>
            </a:r>
            <a:r>
              <a:rPr lang="en-US" sz="2400" u="sng" dirty="0">
                <a:hlinkClick r:id="rId3"/>
              </a:rPr>
              <a:t>Creative Commons Attribution 4.0 International license</a:t>
            </a:r>
            <a:r>
              <a:rPr lang="en-US" sz="2400" dirty="0"/>
              <a:t>. All logos and trademarks are property of their respective owners.</a:t>
            </a:r>
          </a:p>
          <a:p>
            <a:r>
              <a:rPr lang="en-US" sz="2400" dirty="0"/>
              <a:t>You may share and adapt this material, but you must give appropriate credit, provide a link to the license, and indicate if changes were made.</a:t>
            </a:r>
          </a:p>
        </p:txBody>
      </p:sp>
      <p:sp>
        <p:nvSpPr>
          <p:cNvPr id="5" name="Slide Number Placeholder 4"/>
          <p:cNvSpPr>
            <a:spLocks noGrp="1"/>
          </p:cNvSpPr>
          <p:nvPr>
            <p:ph type="sldNum" sz="quarter" idx="12"/>
          </p:nvPr>
        </p:nvSpPr>
        <p:spPr/>
        <p:txBody>
          <a:bodyPr/>
          <a:lstStyle/>
          <a:p>
            <a:fld id="{50ADEE99-5B15-4B10-A3EB-5286E787B43D}" type="slidenum">
              <a:rPr lang="en-US" smtClean="0"/>
              <a:t>42</a:t>
            </a:fld>
            <a:endParaRPr lang="en-US" dirty="0"/>
          </a:p>
        </p:txBody>
      </p:sp>
      <p:pic>
        <p:nvPicPr>
          <p:cNvPr id="2054" name="Picture 6" descr="Creative Commons CC BY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9095" y="3875185"/>
            <a:ext cx="1359520" cy="479231"/>
          </a:xfrm>
          <a:prstGeom prst="rect">
            <a:avLst/>
          </a:prstGeom>
          <a:noFill/>
          <a:extLst>
            <a:ext uri="{909E8E84-426E-40dd-AFC4-6F175D3DCCD1}">
              <a14:hiddenFill xmlns="" xmlns:a14="http://schemas.microsoft.com/office/drawing/2010/main">
                <a:solidFill>
                  <a:srgbClr val="FFFFFF"/>
                </a:solidFill>
              </a14:hiddenFill>
            </a:ext>
          </a:extLst>
        </p:spPr>
      </p:pic>
      <p:sp>
        <p:nvSpPr>
          <p:cNvPr id="7" name="Date Placeholder 6"/>
          <p:cNvSpPr>
            <a:spLocks noGrp="1"/>
          </p:cNvSpPr>
          <p:nvPr>
            <p:ph type="dt" sz="half" idx="4294967295"/>
          </p:nvPr>
        </p:nvSpPr>
        <p:spPr>
          <a:xfrm>
            <a:off x="6700686" y="6303299"/>
            <a:ext cx="1243782" cy="365125"/>
          </a:xfrm>
          <a:prstGeom prst="rect">
            <a:avLst/>
          </a:prstGeom>
        </p:spPr>
        <p:txBody>
          <a:bodyPr/>
          <a:lstStyle/>
          <a:p>
            <a:r>
              <a:rPr lang="en-US" dirty="0"/>
              <a:t>2018</a:t>
            </a:r>
          </a:p>
        </p:txBody>
      </p:sp>
    </p:spTree>
    <p:extLst>
      <p:ext uri="{BB962C8B-B14F-4D97-AF65-F5344CB8AC3E}">
        <p14:creationId xmlns:p14="http://schemas.microsoft.com/office/powerpoint/2010/main" val="2885328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T-Folio? </a:t>
            </a:r>
          </a:p>
        </p:txBody>
      </p:sp>
      <p:sp>
        <p:nvSpPr>
          <p:cNvPr id="3" name="Content Placeholder 2"/>
          <p:cNvSpPr>
            <a:spLocks noGrp="1"/>
          </p:cNvSpPr>
          <p:nvPr>
            <p:ph idx="1"/>
          </p:nvPr>
        </p:nvSpPr>
        <p:spPr/>
        <p:txBody>
          <a:bodyPr>
            <a:normAutofit/>
          </a:bodyPr>
          <a:lstStyle/>
          <a:p>
            <a:r>
              <a:rPr lang="en-US" dirty="0"/>
              <a:t>A free digital platform that helps youth in Washington state complete the items needed for their transition portfolios through a series of interactive exercises and the support of a facilitator.</a:t>
            </a:r>
          </a:p>
          <a:p>
            <a:r>
              <a:rPr lang="en-US" dirty="0"/>
              <a:t>Aligns with both </a:t>
            </a:r>
            <a:r>
              <a:rPr lang="en-US" dirty="0">
                <a:hlinkClick r:id="rId3"/>
              </a:rPr>
              <a:t>Individualized Education Program</a:t>
            </a:r>
            <a:r>
              <a:rPr lang="en-US" dirty="0"/>
              <a:t> (IEP) transition planning and the Division of Vocational Rehabilitation’s </a:t>
            </a:r>
            <a:r>
              <a:rPr lang="en-US" dirty="0">
                <a:hlinkClick r:id="rId4"/>
              </a:rPr>
              <a:t>Pre-Employment Transition Services</a:t>
            </a:r>
            <a:r>
              <a:rPr lang="en-US" dirty="0"/>
              <a:t>. </a:t>
            </a:r>
          </a:p>
          <a:p>
            <a:r>
              <a:rPr lang="en-US" dirty="0"/>
              <a:t>Schools and counselors are already required to provide transition services. The T-Folio is a supplemental tool that makes it easier! </a:t>
            </a:r>
          </a:p>
        </p:txBody>
      </p:sp>
      <p:sp>
        <p:nvSpPr>
          <p:cNvPr id="5" name="Slide Number Placeholder 4"/>
          <p:cNvSpPr>
            <a:spLocks noGrp="1"/>
          </p:cNvSpPr>
          <p:nvPr>
            <p:ph type="sldNum" sz="quarter" idx="12"/>
          </p:nvPr>
        </p:nvSpPr>
        <p:spPr/>
        <p:txBody>
          <a:bodyPr/>
          <a:lstStyle/>
          <a:p>
            <a:fld id="{50ADEE99-5B15-4B10-A3EB-5286E787B43D}" type="slidenum">
              <a:rPr lang="en-US" smtClean="0"/>
              <a:t>5</a:t>
            </a:fld>
            <a:endParaRPr lang="en-US" dirty="0"/>
          </a:p>
        </p:txBody>
      </p:sp>
    </p:spTree>
    <p:extLst>
      <p:ext uri="{BB962C8B-B14F-4D97-AF65-F5344CB8AC3E}">
        <p14:creationId xmlns:p14="http://schemas.microsoft.com/office/powerpoint/2010/main" val="3955544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Transition Services</a:t>
            </a:r>
          </a:p>
        </p:txBody>
      </p:sp>
      <p:sp>
        <p:nvSpPr>
          <p:cNvPr id="3" name="Content Placeholder 2"/>
          <p:cNvSpPr>
            <a:spLocks noGrp="1"/>
          </p:cNvSpPr>
          <p:nvPr>
            <p:ph idx="1"/>
          </p:nvPr>
        </p:nvSpPr>
        <p:spPr/>
        <p:txBody>
          <a:bodyPr/>
          <a:lstStyle/>
          <a:p>
            <a:pPr marL="0" indent="0">
              <a:spcAft>
                <a:spcPts val="1200"/>
              </a:spcAft>
              <a:buNone/>
            </a:pPr>
            <a:r>
              <a:rPr lang="en-US" dirty="0"/>
              <a:t>The T-Folio curriculum is aligned with the </a:t>
            </a:r>
            <a:r>
              <a:rPr lang="en-US" dirty="0">
                <a:hlinkClick r:id="rId3"/>
              </a:rPr>
              <a:t>Transition Services Flowchart</a:t>
            </a:r>
            <a:r>
              <a:rPr lang="en-US" dirty="0"/>
              <a:t> (Johnson, 2012) and is designed to guide youth through the process of planning for their future and setting goals for: </a:t>
            </a:r>
          </a:p>
          <a:p>
            <a:pPr marL="862013" lvl="1" indent="-398463">
              <a:buFont typeface="Arial" panose="020B0604020202020204" pitchFamily="34" charset="0"/>
              <a:buChar char="•"/>
            </a:pPr>
            <a:r>
              <a:rPr lang="en-US" dirty="0"/>
              <a:t>the IEP (Individualized Education Program)</a:t>
            </a:r>
          </a:p>
          <a:p>
            <a:pPr marL="862013" lvl="1" indent="-398463">
              <a:buFont typeface="Arial" panose="020B0604020202020204" pitchFamily="34" charset="0"/>
              <a:buChar char="•"/>
            </a:pPr>
            <a:r>
              <a:rPr lang="en-US" dirty="0"/>
              <a:t>the IPE (Individual Plan for Employment)</a:t>
            </a:r>
          </a:p>
        </p:txBody>
      </p:sp>
      <p:sp>
        <p:nvSpPr>
          <p:cNvPr id="5" name="Slide Number Placeholder 4"/>
          <p:cNvSpPr>
            <a:spLocks noGrp="1"/>
          </p:cNvSpPr>
          <p:nvPr>
            <p:ph type="sldNum" sz="quarter" idx="12"/>
          </p:nvPr>
        </p:nvSpPr>
        <p:spPr/>
        <p:txBody>
          <a:bodyPr/>
          <a:lstStyle/>
          <a:p>
            <a:fld id="{50ADEE99-5B15-4B10-A3EB-5286E787B43D}" type="slidenum">
              <a:rPr lang="en-US" smtClean="0"/>
              <a:t>6</a:t>
            </a:fld>
            <a:endParaRPr lang="en-US" dirty="0"/>
          </a:p>
        </p:txBody>
      </p:sp>
    </p:spTree>
    <p:extLst>
      <p:ext uri="{BB962C8B-B14F-4D97-AF65-F5344CB8AC3E}">
        <p14:creationId xmlns:p14="http://schemas.microsoft.com/office/powerpoint/2010/main" val="1991989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should use the T-Folio?</a:t>
            </a:r>
          </a:p>
        </p:txBody>
      </p:sp>
      <p:sp>
        <p:nvSpPr>
          <p:cNvPr id="3" name="Content Placeholder 2"/>
          <p:cNvSpPr>
            <a:spLocks noGrp="1"/>
          </p:cNvSpPr>
          <p:nvPr>
            <p:ph idx="1"/>
          </p:nvPr>
        </p:nvSpPr>
        <p:spPr/>
        <p:txBody>
          <a:bodyPr/>
          <a:lstStyle/>
          <a:p>
            <a:r>
              <a:rPr lang="en-US" dirty="0"/>
              <a:t>T-Folio is designed for youth aged 16-25 who are in the process of transitioning from high school to post-secondary employment or higher education. </a:t>
            </a:r>
          </a:p>
          <a:p>
            <a:r>
              <a:rPr lang="en-US" dirty="0"/>
              <a:t>T-Folio is primarily designed for students who fall into the high incidence categories (SLD, EBD, Health Impaired, etc.)</a:t>
            </a:r>
          </a:p>
          <a:p>
            <a:r>
              <a:rPr lang="en-US" dirty="0"/>
              <a:t>Activities have been carefully constructed to incorporate universal design principles and can be modified to meet the needs of a wider range of student abilities.</a:t>
            </a:r>
          </a:p>
        </p:txBody>
      </p:sp>
      <p:sp>
        <p:nvSpPr>
          <p:cNvPr id="5" name="Slide Number Placeholder 4"/>
          <p:cNvSpPr>
            <a:spLocks noGrp="1"/>
          </p:cNvSpPr>
          <p:nvPr>
            <p:ph type="sldNum" sz="quarter" idx="12"/>
          </p:nvPr>
        </p:nvSpPr>
        <p:spPr/>
        <p:txBody>
          <a:bodyPr/>
          <a:lstStyle/>
          <a:p>
            <a:fld id="{50ADEE99-5B15-4B10-A3EB-5286E787B43D}" type="slidenum">
              <a:rPr lang="en-US" smtClean="0"/>
              <a:t>7</a:t>
            </a:fld>
            <a:endParaRPr lang="en-US" dirty="0"/>
          </a:p>
        </p:txBody>
      </p:sp>
    </p:spTree>
    <p:extLst>
      <p:ext uri="{BB962C8B-B14F-4D97-AF65-F5344CB8AC3E}">
        <p14:creationId xmlns:p14="http://schemas.microsoft.com/office/powerpoint/2010/main" val="290488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implement the curriculum</a:t>
            </a:r>
          </a:p>
        </p:txBody>
      </p:sp>
      <p:sp>
        <p:nvSpPr>
          <p:cNvPr id="3" name="Content Placeholder 2"/>
          <p:cNvSpPr>
            <a:spLocks noGrp="1"/>
          </p:cNvSpPr>
          <p:nvPr>
            <p:ph idx="1"/>
          </p:nvPr>
        </p:nvSpPr>
        <p:spPr/>
        <p:txBody>
          <a:bodyPr>
            <a:normAutofit lnSpcReduction="10000"/>
          </a:bodyPr>
          <a:lstStyle/>
          <a:p>
            <a:r>
              <a:rPr lang="en-US" dirty="0"/>
              <a:t>Implement the curriculum in classes that already exist:</a:t>
            </a:r>
          </a:p>
          <a:p>
            <a:pPr marL="914400" lvl="1" indent="-396875"/>
            <a:r>
              <a:rPr lang="en-US" dirty="0"/>
              <a:t>English Language Arts</a:t>
            </a:r>
          </a:p>
          <a:p>
            <a:pPr marL="914400" lvl="1" indent="-396875"/>
            <a:r>
              <a:rPr lang="en-US" dirty="0"/>
              <a:t>Life Skills</a:t>
            </a:r>
          </a:p>
          <a:p>
            <a:pPr marL="914400" lvl="1" indent="-396875"/>
            <a:r>
              <a:rPr lang="en-US" dirty="0"/>
              <a:t>Career Technical Education</a:t>
            </a:r>
          </a:p>
          <a:p>
            <a:pPr marL="914400" lvl="1" indent="-396875"/>
            <a:r>
              <a:rPr lang="en-US" dirty="0"/>
              <a:t>Advisory</a:t>
            </a:r>
          </a:p>
          <a:p>
            <a:pPr marL="914400" lvl="1" indent="-396875"/>
            <a:r>
              <a:rPr lang="en-US" dirty="0"/>
              <a:t>Community Experience Class</a:t>
            </a:r>
          </a:p>
          <a:p>
            <a:pPr marL="914400" lvl="1" indent="-396875"/>
            <a:r>
              <a:rPr lang="en-US" dirty="0"/>
              <a:t>Etc.</a:t>
            </a:r>
          </a:p>
          <a:p>
            <a:r>
              <a:rPr lang="en-US" dirty="0"/>
              <a:t>In small groups or individually to prepare for the development of an IPE with the help of a DVR counselor.</a:t>
            </a:r>
          </a:p>
        </p:txBody>
      </p:sp>
      <p:sp>
        <p:nvSpPr>
          <p:cNvPr id="5" name="Slide Number Placeholder 4"/>
          <p:cNvSpPr>
            <a:spLocks noGrp="1"/>
          </p:cNvSpPr>
          <p:nvPr>
            <p:ph type="sldNum" sz="quarter" idx="12"/>
          </p:nvPr>
        </p:nvSpPr>
        <p:spPr/>
        <p:txBody>
          <a:bodyPr/>
          <a:lstStyle/>
          <a:p>
            <a:fld id="{50ADEE99-5B15-4B10-A3EB-5286E787B43D}" type="slidenum">
              <a:rPr lang="en-US" smtClean="0"/>
              <a:t>8</a:t>
            </a:fld>
            <a:endParaRPr lang="en-US" dirty="0"/>
          </a:p>
        </p:txBody>
      </p:sp>
    </p:spTree>
    <p:extLst>
      <p:ext uri="{BB962C8B-B14F-4D97-AF65-F5344CB8AC3E}">
        <p14:creationId xmlns:p14="http://schemas.microsoft.com/office/powerpoint/2010/main" val="2910510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Partner with others</a:t>
            </a:r>
          </a:p>
        </p:txBody>
      </p:sp>
      <p:sp>
        <p:nvSpPr>
          <p:cNvPr id="3" name="Content Placeholder 2"/>
          <p:cNvSpPr>
            <a:spLocks noGrp="1"/>
          </p:cNvSpPr>
          <p:nvPr>
            <p:ph idx="1"/>
          </p:nvPr>
        </p:nvSpPr>
        <p:spPr/>
        <p:txBody>
          <a:bodyPr/>
          <a:lstStyle/>
          <a:p>
            <a:pPr marL="396875" lvl="1" indent="-396875">
              <a:buFont typeface="Arial" panose="020B0604020202020204" pitchFamily="34" charset="0"/>
              <a:buChar char="•"/>
            </a:pPr>
            <a:r>
              <a:rPr lang="en-US" dirty="0"/>
              <a:t>CTE teacher</a:t>
            </a:r>
          </a:p>
          <a:p>
            <a:pPr marL="396875" lvl="1" indent="-396875">
              <a:buFont typeface="Arial" panose="020B0604020202020204" pitchFamily="34" charset="0"/>
              <a:buChar char="•"/>
            </a:pPr>
            <a:r>
              <a:rPr lang="en-US" dirty="0"/>
              <a:t>School counselor</a:t>
            </a:r>
          </a:p>
          <a:p>
            <a:pPr marL="396875" lvl="1" indent="-396875">
              <a:buFont typeface="Arial" panose="020B0604020202020204" pitchFamily="34" charset="0"/>
              <a:buChar char="•"/>
            </a:pPr>
            <a:r>
              <a:rPr lang="en-US" dirty="0"/>
              <a:t>Business partners</a:t>
            </a:r>
          </a:p>
          <a:p>
            <a:pPr marL="396875" lvl="1" indent="-396875">
              <a:buFont typeface="Arial" panose="020B0604020202020204" pitchFamily="34" charset="0"/>
              <a:buChar char="•"/>
            </a:pPr>
            <a:r>
              <a:rPr lang="en-US" dirty="0"/>
              <a:t>Guest speakers. </a:t>
            </a:r>
          </a:p>
          <a:p>
            <a:pPr marL="396875" lvl="1" indent="-396875">
              <a:buFont typeface="Arial" panose="020B0604020202020204" pitchFamily="34" charset="0"/>
              <a:buChar char="•"/>
            </a:pPr>
            <a:endParaRPr lang="en-US" dirty="0"/>
          </a:p>
          <a:p>
            <a:pPr marL="0" lvl="1" indent="0">
              <a:buNone/>
            </a:pPr>
            <a:r>
              <a:rPr lang="en-US" dirty="0"/>
              <a:t>Use technology to invite speakers into your classroom via Zoom, Skype, etc.</a:t>
            </a:r>
          </a:p>
          <a:p>
            <a:endParaRPr lang="en-US" dirty="0"/>
          </a:p>
        </p:txBody>
      </p:sp>
      <p:sp>
        <p:nvSpPr>
          <p:cNvPr id="5" name="Slide Number Placeholder 4"/>
          <p:cNvSpPr>
            <a:spLocks noGrp="1"/>
          </p:cNvSpPr>
          <p:nvPr>
            <p:ph type="sldNum" sz="quarter" idx="12"/>
          </p:nvPr>
        </p:nvSpPr>
        <p:spPr/>
        <p:txBody>
          <a:bodyPr/>
          <a:lstStyle/>
          <a:p>
            <a:fld id="{50ADEE99-5B15-4B10-A3EB-5286E787B43D}" type="slidenum">
              <a:rPr lang="en-US" smtClean="0"/>
              <a:t>9</a:t>
            </a:fld>
            <a:endParaRPr lang="en-US" dirty="0"/>
          </a:p>
        </p:txBody>
      </p:sp>
    </p:spTree>
    <p:extLst>
      <p:ext uri="{BB962C8B-B14F-4D97-AF65-F5344CB8AC3E}">
        <p14:creationId xmlns:p14="http://schemas.microsoft.com/office/powerpoint/2010/main" val="33840930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OPslides_audio_20180517" id="{F08EF2E9-DE58-48F3-BC4E-15DB5999E622}" vid="{774B30C3-ECD7-4B79-AC53-9CA1CA6D7657}"/>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OPslides_audio_20180517" id="{F08EF2E9-DE58-48F3-BC4E-15DB5999E622}" vid="{7FF2CCAA-2FCE-4493-AA2B-4CB185F0497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EDB21A84C6B484893257A8170204B83" ma:contentTypeVersion="12" ma:contentTypeDescription="Create a new document." ma:contentTypeScope="" ma:versionID="29c46ceae8b0e48a05135e32e8006307">
  <xsd:schema xmlns:xsd="http://www.w3.org/2001/XMLSchema" xmlns:xs="http://www.w3.org/2001/XMLSchema" xmlns:p="http://schemas.microsoft.com/office/2006/metadata/properties" xmlns:ns2="87fb58b4-b3f2-43d8-b023-353a89983adc" xmlns:ns3="712ad1b7-b308-4ea1-86b4-fa66dfe61ac3" targetNamespace="http://schemas.microsoft.com/office/2006/metadata/properties" ma:root="true" ma:fieldsID="f618c746dcadcad69df572c36f0932db" ns2:_="" ns3:_="">
    <xsd:import namespace="87fb58b4-b3f2-43d8-b023-353a89983adc"/>
    <xsd:import namespace="712ad1b7-b308-4ea1-86b4-fa66dfe61ac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fb58b4-b3f2-43d8-b023-353a89983ad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2ad1b7-b308-4ea1-86b4-fa66dfe61ac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1922090-B460-435D-94D0-E0B0D02FCD25}">
  <ds:schemaRefs>
    <ds:schemaRef ds:uri="http://schemas.microsoft.com/sharepoint/v3/contenttype/forms"/>
  </ds:schemaRefs>
</ds:datastoreItem>
</file>

<file path=customXml/itemProps2.xml><?xml version="1.0" encoding="utf-8"?>
<ds:datastoreItem xmlns:ds="http://schemas.openxmlformats.org/officeDocument/2006/customXml" ds:itemID="{928CCEED-84E7-4ABE-9522-8DD49388B9DE}">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E7882208-4286-4854-83BF-E2A981AB5CFB}"/>
</file>

<file path=docProps/app.xml><?xml version="1.0" encoding="utf-8"?>
<Properties xmlns="http://schemas.openxmlformats.org/officeDocument/2006/extended-properties" xmlns:vt="http://schemas.openxmlformats.org/officeDocument/2006/docPropsVTypes">
  <Template>ccts_ppt_template_20180521</Template>
  <TotalTime>2381</TotalTime>
  <Words>5299</Words>
  <Application>Microsoft Office PowerPoint</Application>
  <PresentationFormat>Widescreen</PresentationFormat>
  <Paragraphs>492</Paragraphs>
  <Slides>42</Slides>
  <Notes>42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42</vt:i4>
      </vt:variant>
    </vt:vector>
  </HeadingPairs>
  <TitlesOfParts>
    <vt:vector size="48" baseType="lpstr">
      <vt:lpstr>Arial</vt:lpstr>
      <vt:lpstr>Calibri</vt:lpstr>
      <vt:lpstr>Courier New</vt:lpstr>
      <vt:lpstr>Rockwell</vt:lpstr>
      <vt:lpstr>Office Theme</vt:lpstr>
      <vt:lpstr>1_Office Theme</vt:lpstr>
      <vt:lpstr>T-Folio Training</vt:lpstr>
      <vt:lpstr>Training Objectives, Part 1</vt:lpstr>
      <vt:lpstr>Training Objectives, Part 2 </vt:lpstr>
      <vt:lpstr>Part 1: The Basics</vt:lpstr>
      <vt:lpstr>What is the T-Folio? </vt:lpstr>
      <vt:lpstr>Transition Services</vt:lpstr>
      <vt:lpstr>Who should use the T-Folio?</vt:lpstr>
      <vt:lpstr>How to implement the curriculum</vt:lpstr>
      <vt:lpstr>Partner with others</vt:lpstr>
      <vt:lpstr>Suggestions for timing when integrating T-Folio</vt:lpstr>
      <vt:lpstr>High School and Beyond Plan </vt:lpstr>
      <vt:lpstr>T-Folio Units</vt:lpstr>
      <vt:lpstr>Student-Centered Introduction </vt:lpstr>
      <vt:lpstr>Unit 1: Job Exploration Groundwork</vt:lpstr>
      <vt:lpstr>Unit 2: Postsecondary Employment and Education Options</vt:lpstr>
      <vt:lpstr>Unit 3: Work-based Learning Experiences</vt:lpstr>
      <vt:lpstr>Unit 4: Workplace Readiness Training</vt:lpstr>
      <vt:lpstr>Unit 5: Self Advocacy</vt:lpstr>
      <vt:lpstr>Getting Started</vt:lpstr>
      <vt:lpstr>Lesson landing page</vt:lpstr>
      <vt:lpstr>What a typical lesson includes</vt:lpstr>
      <vt:lpstr>Lesson Guides</vt:lpstr>
      <vt:lpstr>Lesson Guide: Example </vt:lpstr>
      <vt:lpstr>Accessing the PowerPoint</vt:lpstr>
      <vt:lpstr>PowerPoints</vt:lpstr>
      <vt:lpstr>Accessing the activities </vt:lpstr>
      <vt:lpstr>Activities </vt:lpstr>
      <vt:lpstr>Save your work</vt:lpstr>
      <vt:lpstr>How to “Save as PDF”</vt:lpstr>
      <vt:lpstr>Where to save work</vt:lpstr>
      <vt:lpstr>T-Folio Tracker</vt:lpstr>
      <vt:lpstr>The “White List”</vt:lpstr>
      <vt:lpstr>Part 2: Collaboration &amp; Facilitation</vt:lpstr>
      <vt:lpstr>Collaboration</vt:lpstr>
      <vt:lpstr>Tips for successful collaboration</vt:lpstr>
      <vt:lpstr>Classroom teachers</vt:lpstr>
      <vt:lpstr>DVR personnel</vt:lpstr>
      <vt:lpstr>Tips from the field for DVR counselors</vt:lpstr>
      <vt:lpstr>Reminders about facilitation</vt:lpstr>
      <vt:lpstr>References</vt:lpstr>
      <vt:lpstr>CCTS Contact</vt:lpstr>
      <vt:lpstr>Creative Commons License</vt:lpstr>
    </vt:vector>
  </TitlesOfParts>
  <Company>Seattle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T Folio</dc:title>
  <dc:creator>Hirschmann, Kristin</dc:creator>
  <cp:lastModifiedBy>Shepherd, Jay</cp:lastModifiedBy>
  <cp:revision>146</cp:revision>
  <dcterms:created xsi:type="dcterms:W3CDTF">2018-08-16T14:35:40Z</dcterms:created>
  <dcterms:modified xsi:type="dcterms:W3CDTF">2020-08-26T15:42:40Z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0x010100FEDB21A84C6B484893257A8170204B83</vt:lpwstr>
  </property>
</Properties>
</file>